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3" r:id="rId4"/>
  </p:sldMasterIdLst>
  <p:notesMasterIdLst>
    <p:notesMasterId r:id="rId47"/>
  </p:notesMasterIdLst>
  <p:handoutMasterIdLst>
    <p:handoutMasterId r:id="rId48"/>
  </p:handoutMasterIdLst>
  <p:sldIdLst>
    <p:sldId id="910" r:id="rId5"/>
    <p:sldId id="954" r:id="rId6"/>
    <p:sldId id="950" r:id="rId7"/>
    <p:sldId id="912" r:id="rId8"/>
    <p:sldId id="931" r:id="rId9"/>
    <p:sldId id="913" r:id="rId10"/>
    <p:sldId id="914" r:id="rId11"/>
    <p:sldId id="932" r:id="rId12"/>
    <p:sldId id="916" r:id="rId13"/>
    <p:sldId id="951" r:id="rId14"/>
    <p:sldId id="917" r:id="rId15"/>
    <p:sldId id="933" r:id="rId16"/>
    <p:sldId id="918" r:id="rId17"/>
    <p:sldId id="955" r:id="rId18"/>
    <p:sldId id="919" r:id="rId19"/>
    <p:sldId id="934" r:id="rId20"/>
    <p:sldId id="923" r:id="rId21"/>
    <p:sldId id="935" r:id="rId22"/>
    <p:sldId id="922" r:id="rId23"/>
    <p:sldId id="924" r:id="rId24"/>
    <p:sldId id="936" r:id="rId25"/>
    <p:sldId id="920" r:id="rId26"/>
    <p:sldId id="929" r:id="rId27"/>
    <p:sldId id="930" r:id="rId28"/>
    <p:sldId id="925" r:id="rId29"/>
    <p:sldId id="926" r:id="rId30"/>
    <p:sldId id="957" r:id="rId31"/>
    <p:sldId id="927" r:id="rId32"/>
    <p:sldId id="943" r:id="rId33"/>
    <p:sldId id="937" r:id="rId34"/>
    <p:sldId id="944" r:id="rId35"/>
    <p:sldId id="938" r:id="rId36"/>
    <p:sldId id="945" r:id="rId37"/>
    <p:sldId id="939" r:id="rId38"/>
    <p:sldId id="942" r:id="rId39"/>
    <p:sldId id="928" r:id="rId40"/>
    <p:sldId id="946" r:id="rId41"/>
    <p:sldId id="948" r:id="rId42"/>
    <p:sldId id="952" r:id="rId43"/>
    <p:sldId id="953" r:id="rId44"/>
    <p:sldId id="956" r:id="rId45"/>
    <p:sldId id="681"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0D5D5"/>
    <a:srgbClr val="246385"/>
    <a:srgbClr val="37812D"/>
    <a:srgbClr val="000000"/>
    <a:srgbClr val="297FA4"/>
    <a:srgbClr val="626D74"/>
    <a:srgbClr val="27303C"/>
    <a:srgbClr val="28DA20"/>
    <a:srgbClr val="3AE430"/>
    <a:srgbClr val="F627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5" autoAdjust="0"/>
    <p:restoredTop sz="70442" autoAdjust="0"/>
  </p:normalViewPr>
  <p:slideViewPr>
    <p:cSldViewPr snapToGrid="0" snapToObjects="1">
      <p:cViewPr varScale="1">
        <p:scale>
          <a:sx n="116" d="100"/>
          <a:sy n="116" d="100"/>
        </p:scale>
        <p:origin x="1648" y="112"/>
      </p:cViewPr>
      <p:guideLst>
        <p:guide orient="horz" pos="1620"/>
        <p:guide pos="2880"/>
      </p:guideLst>
    </p:cSldViewPr>
  </p:slideViewPr>
  <p:notesTextViewPr>
    <p:cViewPr>
      <p:scale>
        <a:sx n="85" d="100"/>
        <a:sy n="85" d="100"/>
      </p:scale>
      <p:origin x="0" y="0"/>
    </p:cViewPr>
  </p:notesTextViewPr>
  <p:sorterViewPr>
    <p:cViewPr>
      <p:scale>
        <a:sx n="149" d="100"/>
        <a:sy n="149" d="100"/>
      </p:scale>
      <p:origin x="0" y="688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6/23/16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158792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6/23/16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3265192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85600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45628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627187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66052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68489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static library is a package of classes, functions, definitions and resources, which you can pack together and easily share between your projects.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14</a:t>
            </a:fld>
            <a:endParaRPr lang="en-US"/>
          </a:p>
        </p:txBody>
      </p:sp>
    </p:spTree>
    <p:extLst>
      <p:ext uri="{BB962C8B-B14F-4D97-AF65-F5344CB8AC3E}">
        <p14:creationId xmlns:p14="http://schemas.microsoft.com/office/powerpoint/2010/main" val="757323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409097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119411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140887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1647822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126787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160307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41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100876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How</a:t>
            </a:r>
            <a:r>
              <a:rPr lang="en-US" baseline="0" dirty="0" smtClean="0"/>
              <a:t> the mappings work, technically.</a:t>
            </a:r>
          </a:p>
          <a:p>
            <a:pPr marL="171450" indent="-171450">
              <a:buFontTx/>
              <a:buChar char="-"/>
            </a:pPr>
            <a:r>
              <a:rPr lang="en-US" baseline="0" dirty="0" smtClean="0"/>
              <a:t>Why interfaces?</a:t>
            </a:r>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492793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189838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1175220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p>
          <a:p>
            <a:endParaRPr lang="en-US" dirty="0" smtClean="0"/>
          </a:p>
          <a:p>
            <a:r>
              <a:rPr lang="en-US" dirty="0" smtClean="0"/>
              <a:t>-</a:t>
            </a:r>
            <a:r>
              <a:rPr lang="en-US" baseline="0" dirty="0" smtClean="0"/>
              <a:t> Header </a:t>
            </a:r>
            <a:r>
              <a:rPr lang="en-US" baseline="0" dirty="0" smtClean="0">
                <a:sym typeface="Wingdings"/>
              </a:rPr>
              <a:t> Magic Box (binding process)  C# consumptions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225369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Why interfaces (again)?</a:t>
            </a:r>
          </a:p>
          <a:p>
            <a:pPr marL="171450" indent="-171450">
              <a:buFontTx/>
              <a:buChar char="-"/>
            </a:pPr>
            <a:r>
              <a:rPr lang="en-US" baseline="0" dirty="0" smtClean="0"/>
              <a:t>C# is a single inheritance method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1528996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Why interfaces (again)?</a:t>
            </a:r>
          </a:p>
          <a:p>
            <a:pPr marL="171450" indent="-171450">
              <a:buFontTx/>
              <a:buChar char="-"/>
            </a:pPr>
            <a:r>
              <a:rPr lang="en-US" baseline="0" dirty="0" smtClean="0"/>
              <a:t>C# is a single inheritance method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27</a:t>
            </a:fld>
            <a:endParaRPr lang="en-US"/>
          </a:p>
        </p:txBody>
      </p:sp>
    </p:spTree>
    <p:extLst>
      <p:ext uri="{BB962C8B-B14F-4D97-AF65-F5344CB8AC3E}">
        <p14:creationId xmlns:p14="http://schemas.microsoft.com/office/powerpoint/2010/main" val="1897680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a:t>
            </a:r>
            <a:r>
              <a:rPr lang="en-US" baseline="0" dirty="0" smtClean="0"/>
              <a:t> INFO ON THIS!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28</a:t>
            </a:fld>
            <a:endParaRPr lang="en-US"/>
          </a:p>
        </p:txBody>
      </p:sp>
    </p:spTree>
    <p:extLst>
      <p:ext uri="{BB962C8B-B14F-4D97-AF65-F5344CB8AC3E}">
        <p14:creationId xmlns:p14="http://schemas.microsoft.com/office/powerpoint/2010/main" val="10444829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29</a:t>
            </a:fld>
            <a:endParaRPr lang="en-US"/>
          </a:p>
        </p:txBody>
      </p:sp>
    </p:spTree>
    <p:extLst>
      <p:ext uri="{BB962C8B-B14F-4D97-AF65-F5344CB8AC3E}">
        <p14:creationId xmlns:p14="http://schemas.microsoft.com/office/powerpoint/2010/main" val="1813591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1624882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CHECK THE</a:t>
            </a:r>
            <a:r>
              <a:rPr lang="en-US" baseline="0" dirty="0" smtClean="0"/>
              <a:t> LAST POINT</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30</a:t>
            </a:fld>
            <a:endParaRPr lang="en-US"/>
          </a:p>
        </p:txBody>
      </p:sp>
    </p:spTree>
    <p:extLst>
      <p:ext uri="{BB962C8B-B14F-4D97-AF65-F5344CB8AC3E}">
        <p14:creationId xmlns:p14="http://schemas.microsoft.com/office/powerpoint/2010/main" val="22677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31</a:t>
            </a:fld>
            <a:endParaRPr lang="en-US"/>
          </a:p>
        </p:txBody>
      </p:sp>
    </p:spTree>
    <p:extLst>
      <p:ext uri="{BB962C8B-B14F-4D97-AF65-F5344CB8AC3E}">
        <p14:creationId xmlns:p14="http://schemas.microsoft.com/office/powerpoint/2010/main" val="1845598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32</a:t>
            </a:fld>
            <a:endParaRPr lang="en-US"/>
          </a:p>
        </p:txBody>
      </p:sp>
    </p:spTree>
    <p:extLst>
      <p:ext uri="{BB962C8B-B14F-4D97-AF65-F5344CB8AC3E}">
        <p14:creationId xmlns:p14="http://schemas.microsoft.com/office/powerpoint/2010/main" val="1534512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33</a:t>
            </a:fld>
            <a:endParaRPr lang="en-US"/>
          </a:p>
        </p:txBody>
      </p:sp>
    </p:spTree>
    <p:extLst>
      <p:ext uri="{BB962C8B-B14F-4D97-AF65-F5344CB8AC3E}">
        <p14:creationId xmlns:p14="http://schemas.microsoft.com/office/powerpoint/2010/main" val="22072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34</a:t>
            </a:fld>
            <a:endParaRPr lang="en-US"/>
          </a:p>
        </p:txBody>
      </p:sp>
    </p:spTree>
    <p:extLst>
      <p:ext uri="{BB962C8B-B14F-4D97-AF65-F5344CB8AC3E}">
        <p14:creationId xmlns:p14="http://schemas.microsoft.com/office/powerpoint/2010/main" val="2074142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35</a:t>
            </a:fld>
            <a:endParaRPr lang="en-US"/>
          </a:p>
        </p:txBody>
      </p:sp>
    </p:spTree>
    <p:extLst>
      <p:ext uri="{BB962C8B-B14F-4D97-AF65-F5344CB8AC3E}">
        <p14:creationId xmlns:p14="http://schemas.microsoft.com/office/powerpoint/2010/main" val="31778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36</a:t>
            </a:fld>
            <a:endParaRPr lang="en-US"/>
          </a:p>
        </p:txBody>
      </p:sp>
    </p:spTree>
    <p:extLst>
      <p:ext uri="{BB962C8B-B14F-4D97-AF65-F5344CB8AC3E}">
        <p14:creationId xmlns:p14="http://schemas.microsoft.com/office/powerpoint/2010/main" val="918170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37</a:t>
            </a:fld>
            <a:endParaRPr lang="en-US"/>
          </a:p>
        </p:txBody>
      </p:sp>
    </p:spTree>
    <p:extLst>
      <p:ext uri="{BB962C8B-B14F-4D97-AF65-F5344CB8AC3E}">
        <p14:creationId xmlns:p14="http://schemas.microsoft.com/office/powerpoint/2010/main" val="4003461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38</a:t>
            </a:fld>
            <a:endParaRPr lang="en-US"/>
          </a:p>
        </p:txBody>
      </p:sp>
    </p:spTree>
    <p:extLst>
      <p:ext uri="{BB962C8B-B14F-4D97-AF65-F5344CB8AC3E}">
        <p14:creationId xmlns:p14="http://schemas.microsoft.com/office/powerpoint/2010/main" val="963368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39</a:t>
            </a:fld>
            <a:endParaRPr lang="en-US"/>
          </a:p>
        </p:txBody>
      </p:sp>
    </p:spTree>
    <p:extLst>
      <p:ext uri="{BB962C8B-B14F-4D97-AF65-F5344CB8AC3E}">
        <p14:creationId xmlns:p14="http://schemas.microsoft.com/office/powerpoint/2010/main" val="51095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701351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41</a:t>
            </a:fld>
            <a:endParaRPr lang="en-US"/>
          </a:p>
        </p:txBody>
      </p:sp>
    </p:spTree>
    <p:extLst>
      <p:ext uri="{BB962C8B-B14F-4D97-AF65-F5344CB8AC3E}">
        <p14:creationId xmlns:p14="http://schemas.microsoft.com/office/powerpoint/2010/main" val="71665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744511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on the AOT process here</a:t>
            </a:r>
            <a:endParaRPr lang="en-US" baseline="0" dirty="0" smtClean="0"/>
          </a:p>
          <a:p>
            <a:pPr marL="171450" indent="-171450">
              <a:buFontTx/>
              <a:buChar char="-"/>
            </a:pPr>
            <a:endParaRPr lang="en-US" dirty="0" smtClean="0"/>
          </a:p>
          <a:p>
            <a:pPr marL="171450" indent="-171450">
              <a:buFontTx/>
              <a:buChar char="-"/>
            </a:pPr>
            <a:r>
              <a:rPr lang="en-US" sz="1200" kern="1200" dirty="0" smtClean="0">
                <a:solidFill>
                  <a:schemeClr val="tx1"/>
                </a:solidFill>
                <a:latin typeface="+mn-lt"/>
                <a:ea typeface="+mn-ea"/>
                <a:cs typeface="+mn-cs"/>
              </a:rPr>
              <a:t>For iOS apps, we first compile each of the DLLs into Intermediary Language (IL).  Then, for each library we generate a </a:t>
            </a:r>
            <a:r>
              <a:rPr lang="en-US" sz="1200" kern="1200" dirty="0" err="1" smtClean="0">
                <a:solidFill>
                  <a:schemeClr val="tx1"/>
                </a:solidFill>
                <a:latin typeface="+mn-lt"/>
                <a:ea typeface="+mn-ea"/>
                <a:cs typeface="+mn-cs"/>
              </a:rPr>
              <a:t>mach</a:t>
            </a:r>
            <a:r>
              <a:rPr lang="en-US" sz="1200" kern="1200" dirty="0" smtClean="0">
                <a:solidFill>
                  <a:schemeClr val="tx1"/>
                </a:solidFill>
                <a:latin typeface="+mn-lt"/>
                <a:ea typeface="+mn-ea"/>
                <a:cs typeface="+mn-cs"/>
              </a:rPr>
              <a:t>-o file, which is fed into the compiler.  We project out all the possible code paths from things like generics, and then link away unnecessary binary code to optimize app package size.  The final result is an ARM binary package (the same output you would get from an </a:t>
            </a:r>
            <a:r>
              <a:rPr lang="en-US" sz="1200" kern="1200" dirty="0" err="1" smtClean="0">
                <a:solidFill>
                  <a:schemeClr val="tx1"/>
                </a:solidFill>
                <a:latin typeface="+mn-lt"/>
                <a:ea typeface="+mn-ea"/>
                <a:cs typeface="+mn-cs"/>
              </a:rPr>
              <a:t>Obj</a:t>
            </a:r>
            <a:r>
              <a:rPr lang="en-US" sz="1200" kern="1200" dirty="0" smtClean="0">
                <a:solidFill>
                  <a:schemeClr val="tx1"/>
                </a:solidFill>
                <a:latin typeface="+mn-lt"/>
                <a:ea typeface="+mn-ea"/>
                <a:cs typeface="+mn-cs"/>
              </a:rPr>
              <a:t>-C package).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55586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908453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61081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CocoaControls</a:t>
            </a:r>
            <a:r>
              <a:rPr lang="en-US" dirty="0" smtClean="0"/>
              <a:t>: Custom controls and views for iOS and MacOS</a:t>
            </a:r>
          </a:p>
          <a:p>
            <a:endParaRPr lang="en-US" baseline="0" dirty="0" smtClean="0"/>
          </a:p>
          <a:p>
            <a:r>
              <a:rPr lang="en-US" baseline="0" dirty="0" smtClean="0"/>
              <a:t>CocoaPods: package/dependency manager for Swift and Objective-C</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3414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5"/>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50405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0745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07452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0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69710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9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theme" Target="../theme/theme1.xml"/><Relationship Id="rId58" Type="http://schemas.openxmlformats.org/officeDocument/2006/relationships/image" Target="../media/image1.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58">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5" r:id="rId2"/>
    <p:sldLayoutId id="2147493496" r:id="rId3"/>
    <p:sldLayoutId id="2147493497" r:id="rId4"/>
    <p:sldLayoutId id="2147493498" r:id="rId5"/>
    <p:sldLayoutId id="2147493499" r:id="rId6"/>
    <p:sldLayoutId id="2147493500" r:id="rId7"/>
    <p:sldLayoutId id="2147493501" r:id="rId8"/>
    <p:sldLayoutId id="2147493502" r:id="rId9"/>
    <p:sldLayoutId id="2147493503" r:id="rId10"/>
    <p:sldLayoutId id="2147493504" r:id="rId11"/>
    <p:sldLayoutId id="2147493505" r:id="rId12"/>
    <p:sldLayoutId id="2147493506" r:id="rId13"/>
    <p:sldLayoutId id="2147493507" r:id="rId14"/>
    <p:sldLayoutId id="2147493508" r:id="rId15"/>
    <p:sldLayoutId id="2147493509" r:id="rId16"/>
    <p:sldLayoutId id="2147493510" r:id="rId17"/>
    <p:sldLayoutId id="2147493511" r:id="rId18"/>
    <p:sldLayoutId id="2147493512" r:id="rId19"/>
    <p:sldLayoutId id="2147493513" r:id="rId20"/>
    <p:sldLayoutId id="2147493514" r:id="rId21"/>
    <p:sldLayoutId id="2147493515" r:id="rId22"/>
    <p:sldLayoutId id="2147493516" r:id="rId23"/>
    <p:sldLayoutId id="2147493517" r:id="rId24"/>
    <p:sldLayoutId id="2147493518" r:id="rId25"/>
    <p:sldLayoutId id="2147493519" r:id="rId26"/>
    <p:sldLayoutId id="2147493520" r:id="rId27"/>
    <p:sldLayoutId id="2147493522" r:id="rId28"/>
    <p:sldLayoutId id="2147493533" r:id="rId29"/>
    <p:sldLayoutId id="2147493456" r:id="rId30"/>
    <p:sldLayoutId id="2147493478" r:id="rId31"/>
    <p:sldLayoutId id="2147493471" r:id="rId32"/>
    <p:sldLayoutId id="2147493458" r:id="rId33"/>
    <p:sldLayoutId id="2147493459" r:id="rId34"/>
    <p:sldLayoutId id="2147493461" r:id="rId35"/>
    <p:sldLayoutId id="2147493462" r:id="rId36"/>
    <p:sldLayoutId id="2147493463" r:id="rId37"/>
    <p:sldLayoutId id="2147493474" r:id="rId38"/>
    <p:sldLayoutId id="2147493464" r:id="rId39"/>
    <p:sldLayoutId id="2147493465" r:id="rId40"/>
    <p:sldLayoutId id="2147493475" r:id="rId41"/>
    <p:sldLayoutId id="2147493467" r:id="rId42"/>
    <p:sldLayoutId id="2147493468" r:id="rId43"/>
    <p:sldLayoutId id="2147493470" r:id="rId44"/>
    <p:sldLayoutId id="2147493477" r:id="rId45"/>
    <p:sldLayoutId id="2147493476" r:id="rId46"/>
    <p:sldLayoutId id="2147493469" r:id="rId47"/>
    <p:sldLayoutId id="2147493472" r:id="rId48"/>
    <p:sldLayoutId id="2147493473" r:id="rId49"/>
    <p:sldLayoutId id="2147493479" r:id="rId50"/>
    <p:sldLayoutId id="2147493480" r:id="rId51"/>
    <p:sldLayoutId id="2147493481" r:id="rId52"/>
    <p:sldLayoutId id="2147493482" r:id="rId53"/>
    <p:sldLayoutId id="2147493483" r:id="rId54"/>
    <p:sldLayoutId id="2147493484" r:id="rId55"/>
    <p:sldLayoutId id="2147493492" r:id="rId56"/>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7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3.xml.rels><?xml version="1.0" encoding="UTF-8" standalone="yes"?>
<Relationships xmlns="http://schemas.openxmlformats.org/package/2006/relationships"><Relationship Id="rId46" Type="http://schemas.openxmlformats.org/officeDocument/2006/relationships/image" Target="../media/image56.jpeg"/><Relationship Id="rId47" Type="http://schemas.openxmlformats.org/officeDocument/2006/relationships/image" Target="../media/image57.jpg"/><Relationship Id="rId48" Type="http://schemas.openxmlformats.org/officeDocument/2006/relationships/image" Target="../media/image58.png"/><Relationship Id="rId20" Type="http://schemas.openxmlformats.org/officeDocument/2006/relationships/image" Target="../media/image30.png"/><Relationship Id="rId21" Type="http://schemas.openxmlformats.org/officeDocument/2006/relationships/image" Target="../media/image31.jpeg"/><Relationship Id="rId22" Type="http://schemas.openxmlformats.org/officeDocument/2006/relationships/image" Target="../media/image32.emf"/><Relationship Id="rId23" Type="http://schemas.openxmlformats.org/officeDocument/2006/relationships/image" Target="../media/image33.emf"/><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jpeg"/><Relationship Id="rId28" Type="http://schemas.openxmlformats.org/officeDocument/2006/relationships/image" Target="../media/image38.jpeg"/><Relationship Id="rId29" Type="http://schemas.openxmlformats.org/officeDocument/2006/relationships/image" Target="../media/image39.gi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40.emf"/><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33" Type="http://schemas.openxmlformats.org/officeDocument/2006/relationships/image" Target="../media/image43.emf"/><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emf"/><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37" Type="http://schemas.openxmlformats.org/officeDocument/2006/relationships/image" Target="../media/image47.emf"/><Relationship Id="rId38" Type="http://schemas.openxmlformats.org/officeDocument/2006/relationships/image" Target="../media/image48.emf"/><Relationship Id="rId39" Type="http://schemas.openxmlformats.org/officeDocument/2006/relationships/image" Target="../media/image49.png"/><Relationship Id="rId40" Type="http://schemas.openxmlformats.org/officeDocument/2006/relationships/image" Target="../media/image50.jpeg"/><Relationship Id="rId41" Type="http://schemas.openxmlformats.org/officeDocument/2006/relationships/image" Target="../media/image51.png"/><Relationship Id="rId42" Type="http://schemas.openxmlformats.org/officeDocument/2006/relationships/image" Target="../media/image52.emf"/><Relationship Id="rId43" Type="http://schemas.openxmlformats.org/officeDocument/2006/relationships/image" Target="../media/image53.emf"/><Relationship Id="rId44" Type="http://schemas.openxmlformats.org/officeDocument/2006/relationships/image" Target="../media/image54.png"/><Relationship Id="rId45"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8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8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1.tiff"/></Relationships>
</file>

<file path=ppt/slides/_rels/slide9.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tiff"/><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77188" y="1552063"/>
            <a:ext cx="8459657" cy="1988444"/>
          </a:xfrm>
        </p:spPr>
        <p:txBody>
          <a:bodyPr/>
          <a:lstStyle/>
          <a:p>
            <a:r>
              <a:rPr lang="en-US" sz="3800" dirty="0" smtClean="0">
                <a:solidFill>
                  <a:schemeClr val="bg1"/>
                </a:solidFill>
                <a:latin typeface="Avenir Light" charset="0"/>
                <a:ea typeface="Avenir Light" charset="0"/>
                <a:cs typeface="Avenir Light" charset="0"/>
              </a:rPr>
              <a:t>Xamarin.iOS</a:t>
            </a:r>
          </a:p>
          <a:p>
            <a:r>
              <a:rPr lang="en-US" sz="6000" dirty="0" smtClean="0">
                <a:solidFill>
                  <a:schemeClr val="bg1"/>
                </a:solidFill>
                <a:latin typeface="Avenir Light" charset="0"/>
                <a:ea typeface="Avenir Light" charset="0"/>
                <a:cs typeface="Avenir Light" charset="0"/>
              </a:rPr>
              <a:t>Binding native libraries</a:t>
            </a:r>
          </a:p>
        </p:txBody>
      </p:sp>
    </p:spTree>
    <p:extLst>
      <p:ext uri="{BB962C8B-B14F-4D97-AF65-F5344CB8AC3E}">
        <p14:creationId xmlns:p14="http://schemas.microsoft.com/office/powerpoint/2010/main" val="1889196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that compare to native options?</a:t>
            </a:r>
            <a:endParaRPr lang="en-US" dirty="0"/>
          </a:p>
        </p:txBody>
      </p:sp>
      <p:pic>
        <p:nvPicPr>
          <p:cNvPr id="4" name="Picture 3"/>
          <p:cNvPicPr>
            <a:picLocks noChangeAspect="1"/>
          </p:cNvPicPr>
          <p:nvPr/>
        </p:nvPicPr>
        <p:blipFill>
          <a:blip r:embed="rId3"/>
          <a:stretch>
            <a:fillRect/>
          </a:stretch>
        </p:blipFill>
        <p:spPr>
          <a:xfrm>
            <a:off x="1524000" y="911679"/>
            <a:ext cx="6096000" cy="3429000"/>
          </a:xfrm>
          <a:prstGeom prst="rect">
            <a:avLst/>
          </a:prstGeom>
        </p:spPr>
      </p:pic>
    </p:spTree>
    <p:extLst>
      <p:ext uri="{BB962C8B-B14F-4D97-AF65-F5344CB8AC3E}">
        <p14:creationId xmlns:p14="http://schemas.microsoft.com/office/powerpoint/2010/main" val="996633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what can be done?</a:t>
            </a:r>
            <a:endParaRPr lang="en-US" dirty="0"/>
          </a:p>
        </p:txBody>
      </p:sp>
      <p:sp>
        <p:nvSpPr>
          <p:cNvPr id="3" name="Content Placeholder 2"/>
          <p:cNvSpPr>
            <a:spLocks noGrp="1"/>
          </p:cNvSpPr>
          <p:nvPr>
            <p:ph idx="1"/>
          </p:nvPr>
        </p:nvSpPr>
        <p:spPr>
          <a:xfrm>
            <a:off x="457200" y="1004242"/>
            <a:ext cx="8001000" cy="650387"/>
          </a:xfrm>
        </p:spPr>
        <p:txBody>
          <a:bodyPr>
            <a:normAutofit/>
          </a:bodyPr>
          <a:lstStyle/>
          <a:p>
            <a:pPr marL="0" indent="0">
              <a:buNone/>
            </a:pPr>
            <a:r>
              <a:rPr lang="en-US" dirty="0" smtClean="0">
                <a:solidFill>
                  <a:schemeClr val="bg1"/>
                </a:solidFill>
              </a:rPr>
              <a:t>Option #1: Porting the Objective-C code to 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85" y="1654629"/>
            <a:ext cx="7445829" cy="3033486"/>
          </a:xfrm>
          <a:prstGeom prst="rect">
            <a:avLst/>
          </a:prstGeom>
        </p:spPr>
      </p:pic>
    </p:spTree>
    <p:extLst>
      <p:ext uri="{BB962C8B-B14F-4D97-AF65-F5344CB8AC3E}">
        <p14:creationId xmlns:p14="http://schemas.microsoft.com/office/powerpoint/2010/main" val="11774670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Option #1: Porting the Objective-C code</a:t>
            </a:r>
            <a:endParaRPr lang="en-US" dirty="0"/>
          </a:p>
        </p:txBody>
      </p:sp>
      <p:pic>
        <p:nvPicPr>
          <p:cNvPr id="5" name="Picture 4"/>
          <p:cNvPicPr>
            <a:picLocks noChangeAspect="1"/>
          </p:cNvPicPr>
          <p:nvPr/>
        </p:nvPicPr>
        <p:blipFill>
          <a:blip r:embed="rId3"/>
          <a:stretch>
            <a:fillRect/>
          </a:stretch>
        </p:blipFill>
        <p:spPr>
          <a:xfrm>
            <a:off x="1839685" y="729343"/>
            <a:ext cx="5464629" cy="4098472"/>
          </a:xfrm>
          <a:prstGeom prst="rect">
            <a:avLst/>
          </a:prstGeom>
        </p:spPr>
      </p:pic>
    </p:spTree>
    <p:extLst>
      <p:ext uri="{BB962C8B-B14F-4D97-AF65-F5344CB8AC3E}">
        <p14:creationId xmlns:p14="http://schemas.microsoft.com/office/powerpoint/2010/main" val="1123293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Option #2: Xamarin.iOS Binding</a:t>
            </a:r>
            <a:endParaRPr lang="en-US" dirty="0"/>
          </a:p>
        </p:txBody>
      </p:sp>
      <p:sp>
        <p:nvSpPr>
          <p:cNvPr id="3" name="Content Placeholder 2"/>
          <p:cNvSpPr>
            <a:spLocks noGrp="1"/>
          </p:cNvSpPr>
          <p:nvPr>
            <p:ph idx="1"/>
          </p:nvPr>
        </p:nvSpPr>
        <p:spPr>
          <a:xfrm>
            <a:off x="457200" y="1004242"/>
            <a:ext cx="8229600" cy="3644876"/>
          </a:xfrm>
        </p:spPr>
        <p:txBody>
          <a:bodyPr>
            <a:normAutofit lnSpcReduction="10000"/>
          </a:bodyPr>
          <a:lstStyle/>
          <a:p>
            <a:r>
              <a:rPr lang="en-US" dirty="0" smtClean="0">
                <a:solidFill>
                  <a:schemeClr val="bg1"/>
                </a:solidFill>
              </a:rPr>
              <a:t>Xamarin Binding Projects can be used to create a C# binding (translation) to native Objective-C libraries.</a:t>
            </a:r>
          </a:p>
          <a:p>
            <a:r>
              <a:rPr lang="en-US" dirty="0" smtClean="0">
                <a:solidFill>
                  <a:schemeClr val="bg1"/>
                </a:solidFill>
              </a:rPr>
              <a:t>What can binding projects be used for?</a:t>
            </a:r>
          </a:p>
          <a:p>
            <a:pPr lvl="1"/>
            <a:r>
              <a:rPr lang="en-US" sz="2200" dirty="0" smtClean="0">
                <a:solidFill>
                  <a:schemeClr val="bg1"/>
                </a:solidFill>
              </a:rPr>
              <a:t>Xamarin.Mac</a:t>
            </a:r>
          </a:p>
          <a:p>
            <a:pPr lvl="1"/>
            <a:r>
              <a:rPr lang="en-US" sz="2200" dirty="0" smtClean="0">
                <a:solidFill>
                  <a:schemeClr val="bg1"/>
                </a:solidFill>
              </a:rPr>
              <a:t>Xamarin.iOS </a:t>
            </a:r>
          </a:p>
          <a:p>
            <a:r>
              <a:rPr lang="en-US" dirty="0" smtClean="0">
                <a:solidFill>
                  <a:schemeClr val="bg1"/>
                </a:solidFill>
              </a:rPr>
              <a:t>What kind of libraries can be bound?</a:t>
            </a:r>
          </a:p>
          <a:p>
            <a:pPr lvl="1"/>
            <a:r>
              <a:rPr lang="en-US" sz="2200" dirty="0" smtClean="0">
                <a:solidFill>
                  <a:schemeClr val="bg1"/>
                </a:solidFill>
              </a:rPr>
              <a:t>XCode projects</a:t>
            </a:r>
          </a:p>
          <a:p>
            <a:pPr lvl="1"/>
            <a:r>
              <a:rPr lang="en-US" sz="2200" dirty="0" smtClean="0">
                <a:solidFill>
                  <a:schemeClr val="bg1"/>
                </a:solidFill>
              </a:rPr>
              <a:t>Frameworks*</a:t>
            </a:r>
            <a:endParaRPr lang="en-US" sz="2200" dirty="0" smtClean="0">
              <a:solidFill>
                <a:schemeClr val="bg1"/>
              </a:solidFill>
            </a:endParaRPr>
          </a:p>
          <a:p>
            <a:pPr lvl="1"/>
            <a:r>
              <a:rPr lang="en-US" sz="2200" dirty="0" smtClean="0">
                <a:solidFill>
                  <a:schemeClr val="bg1"/>
                </a:solidFill>
              </a:rPr>
              <a:t>Pods</a:t>
            </a:r>
          </a:p>
        </p:txBody>
      </p:sp>
    </p:spTree>
    <p:extLst>
      <p:ext uri="{BB962C8B-B14F-4D97-AF65-F5344CB8AC3E}">
        <p14:creationId xmlns:p14="http://schemas.microsoft.com/office/powerpoint/2010/main" val="609774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7260"/>
            <a:ext cx="8229600" cy="395264"/>
          </a:xfrm>
        </p:spPr>
        <p:txBody>
          <a:bodyPr>
            <a:normAutofit fontScale="90000"/>
          </a:bodyPr>
          <a:lstStyle/>
          <a:p>
            <a:r>
              <a:rPr lang="en-US" dirty="0" smtClean="0"/>
              <a:t>Under the hood</a:t>
            </a:r>
            <a:endParaRPr lang="en-US" dirty="0"/>
          </a:p>
        </p:txBody>
      </p:sp>
      <p:sp>
        <p:nvSpPr>
          <p:cNvPr id="3" name="Content Placeholder 2"/>
          <p:cNvSpPr>
            <a:spLocks noGrp="1"/>
          </p:cNvSpPr>
          <p:nvPr>
            <p:ph idx="1"/>
          </p:nvPr>
        </p:nvSpPr>
        <p:spPr>
          <a:xfrm>
            <a:off x="457200" y="1004242"/>
            <a:ext cx="8229600" cy="3710977"/>
          </a:xfrm>
        </p:spPr>
        <p:txBody>
          <a:bodyPr>
            <a:normAutofit/>
          </a:bodyPr>
          <a:lstStyle/>
          <a:p>
            <a:r>
              <a:rPr lang="en-US" dirty="0" smtClean="0">
                <a:solidFill>
                  <a:schemeClr val="bg1"/>
                </a:solidFill>
              </a:rPr>
              <a:t>Static and Fat libraries</a:t>
            </a:r>
          </a:p>
          <a:p>
            <a:r>
              <a:rPr lang="en-US" dirty="0" smtClean="0">
                <a:solidFill>
                  <a:schemeClr val="bg1"/>
                </a:solidFill>
              </a:rPr>
              <a:t>C# invokes Objective-C selectors.</a:t>
            </a:r>
          </a:p>
          <a:p>
            <a:pPr lvl="1"/>
            <a:r>
              <a:rPr lang="en-US" sz="2200" dirty="0" smtClean="0">
                <a:solidFill>
                  <a:schemeClr val="bg1"/>
                </a:solidFill>
              </a:rPr>
              <a:t>Selectors are messages that can be sent to an object or class (that exist in Objective-C).</a:t>
            </a:r>
          </a:p>
          <a:p>
            <a:pPr lvl="1"/>
            <a:r>
              <a:rPr lang="en-US" sz="2200" dirty="0" smtClean="0">
                <a:solidFill>
                  <a:schemeClr val="bg1"/>
                </a:solidFill>
              </a:rPr>
              <a:t>Ex.) Xamarin.iOS maps instance selectors to instance methods, and class selectors to static methods.</a:t>
            </a:r>
          </a:p>
          <a:p>
            <a:r>
              <a:rPr lang="en-US" sz="2200" dirty="0">
                <a:solidFill>
                  <a:schemeClr val="bg1"/>
                </a:solidFill>
              </a:rPr>
              <a:t>[Register] is used to register a class to the Objective-C runtime.</a:t>
            </a:r>
          </a:p>
          <a:p>
            <a:r>
              <a:rPr lang="en-US" sz="2200" dirty="0">
                <a:solidFill>
                  <a:schemeClr val="bg1"/>
                </a:solidFill>
              </a:rPr>
              <a:t>[Export]  is used to export a method or property.</a:t>
            </a:r>
          </a:p>
          <a:p>
            <a:endParaRPr lang="en-US" sz="1800" dirty="0" smtClean="0">
              <a:solidFill>
                <a:schemeClr val="bg1"/>
              </a:solidFill>
            </a:endParaRPr>
          </a:p>
          <a:p>
            <a:endParaRPr lang="en-US" sz="2200" dirty="0" smtClean="0">
              <a:solidFill>
                <a:schemeClr val="bg1"/>
              </a:solidFill>
            </a:endParaRPr>
          </a:p>
          <a:p>
            <a:pPr lvl="1"/>
            <a:endParaRPr lang="en-US" sz="2600" dirty="0" smtClean="0">
              <a:solidFill>
                <a:schemeClr val="bg1"/>
              </a:solidFill>
            </a:endParaRPr>
          </a:p>
        </p:txBody>
      </p:sp>
    </p:spTree>
    <p:extLst>
      <p:ext uri="{BB962C8B-B14F-4D97-AF65-F5344CB8AC3E}">
        <p14:creationId xmlns:p14="http://schemas.microsoft.com/office/powerpoint/2010/main" val="349887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Xamarin.iOS Binding Project</a:t>
            </a:r>
            <a:endParaRPr lang="en-US" dirty="0"/>
          </a:p>
        </p:txBody>
      </p:sp>
      <p:pic>
        <p:nvPicPr>
          <p:cNvPr id="5" name="Picture 4"/>
          <p:cNvPicPr>
            <a:picLocks noChangeAspect="1"/>
          </p:cNvPicPr>
          <p:nvPr/>
        </p:nvPicPr>
        <p:blipFill>
          <a:blip r:embed="rId3"/>
          <a:stretch>
            <a:fillRect/>
          </a:stretch>
        </p:blipFill>
        <p:spPr>
          <a:xfrm>
            <a:off x="559707" y="889018"/>
            <a:ext cx="8024586" cy="3741039"/>
          </a:xfrm>
          <a:prstGeom prst="rect">
            <a:avLst/>
          </a:prstGeom>
        </p:spPr>
      </p:pic>
    </p:spTree>
    <p:extLst>
      <p:ext uri="{BB962C8B-B14F-4D97-AF65-F5344CB8AC3E}">
        <p14:creationId xmlns:p14="http://schemas.microsoft.com/office/powerpoint/2010/main" val="1382785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Xamarin.iOS Binding Project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443" y="859971"/>
            <a:ext cx="1635905" cy="3608614"/>
          </a:xfrm>
          <a:prstGeom prst="rect">
            <a:avLst/>
          </a:prstGeom>
        </p:spPr>
      </p:pic>
      <p:sp>
        <p:nvSpPr>
          <p:cNvPr id="6" name="Content Placeholder 2"/>
          <p:cNvSpPr>
            <a:spLocks noGrp="1"/>
          </p:cNvSpPr>
          <p:nvPr>
            <p:ph idx="1"/>
          </p:nvPr>
        </p:nvSpPr>
        <p:spPr>
          <a:xfrm>
            <a:off x="457200" y="1004242"/>
            <a:ext cx="5094514" cy="3164987"/>
          </a:xfrm>
        </p:spPr>
        <p:txBody>
          <a:bodyPr>
            <a:normAutofit/>
          </a:bodyPr>
          <a:lstStyle/>
          <a:p>
            <a:r>
              <a:rPr lang="en-US" dirty="0" smtClean="0">
                <a:solidFill>
                  <a:schemeClr val="bg1"/>
                </a:solidFill>
              </a:rPr>
              <a:t>Reference can be added by multiple project types</a:t>
            </a:r>
          </a:p>
          <a:p>
            <a:r>
              <a:rPr lang="en-US" dirty="0" smtClean="0">
                <a:solidFill>
                  <a:schemeClr val="bg1"/>
                </a:solidFill>
              </a:rPr>
              <a:t>The C# bindings can be accessed (with full Intellisense) just like they would be in Objective-C (kind of) </a:t>
            </a:r>
            <a:endParaRPr lang="en-US" dirty="0" smtClean="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223482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Xamarin.iOS Binding Projects</a:t>
            </a:r>
            <a:endParaRPr lang="en-US" dirty="0"/>
          </a:p>
        </p:txBody>
      </p:sp>
      <p:sp>
        <p:nvSpPr>
          <p:cNvPr id="3" name="Content Placeholder 2"/>
          <p:cNvSpPr>
            <a:spLocks noGrp="1"/>
          </p:cNvSpPr>
          <p:nvPr>
            <p:ph idx="1"/>
          </p:nvPr>
        </p:nvSpPr>
        <p:spPr>
          <a:xfrm>
            <a:off x="457200" y="1004242"/>
            <a:ext cx="3526971" cy="3132329"/>
          </a:xfrm>
        </p:spPr>
        <p:txBody>
          <a:bodyPr>
            <a:normAutofit/>
          </a:bodyPr>
          <a:lstStyle/>
          <a:p>
            <a:r>
              <a:rPr lang="en-US" dirty="0" smtClean="0">
                <a:solidFill>
                  <a:schemeClr val="bg1"/>
                </a:solidFill>
              </a:rPr>
              <a:t>ApiDefinition.cs</a:t>
            </a:r>
          </a:p>
          <a:p>
            <a:r>
              <a:rPr lang="en-US" dirty="0" smtClean="0">
                <a:solidFill>
                  <a:schemeClr val="bg1"/>
                </a:solidFill>
              </a:rPr>
              <a:t>StructsAndEnums.cs</a:t>
            </a:r>
          </a:p>
          <a:p>
            <a:r>
              <a:rPr lang="en-US" dirty="0" smtClean="0">
                <a:solidFill>
                  <a:schemeClr val="bg1"/>
                </a:solidFill>
              </a:rPr>
              <a:t>Extras.cs</a:t>
            </a:r>
          </a:p>
          <a:p>
            <a:r>
              <a:rPr lang="en-US" dirty="0" smtClean="0">
                <a:solidFill>
                  <a:schemeClr val="bg1"/>
                </a:solidFill>
              </a:rPr>
              <a:t>libNative.a</a:t>
            </a:r>
          </a:p>
          <a:p>
            <a:r>
              <a:rPr lang="en-US" dirty="0" smtClean="0">
                <a:solidFill>
                  <a:schemeClr val="bg1"/>
                </a:solidFill>
              </a:rPr>
              <a:t>libNative.linkwith.cs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700" y="449506"/>
            <a:ext cx="3594100" cy="4241800"/>
          </a:xfrm>
          <a:prstGeom prst="rect">
            <a:avLst/>
          </a:prstGeom>
        </p:spPr>
      </p:pic>
    </p:spTree>
    <p:extLst>
      <p:ext uri="{BB962C8B-B14F-4D97-AF65-F5344CB8AC3E}">
        <p14:creationId xmlns:p14="http://schemas.microsoft.com/office/powerpoint/2010/main" val="2095691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Xamarin.iOS Binding Projects</a:t>
            </a:r>
            <a:endParaRPr lang="en-US" dirty="0"/>
          </a:p>
        </p:txBody>
      </p:sp>
      <p:pic>
        <p:nvPicPr>
          <p:cNvPr id="6" name="Picture 5"/>
          <p:cNvPicPr>
            <a:picLocks noChangeAspect="1"/>
          </p:cNvPicPr>
          <p:nvPr/>
        </p:nvPicPr>
        <p:blipFill>
          <a:blip r:embed="rId3"/>
          <a:stretch>
            <a:fillRect/>
          </a:stretch>
        </p:blipFill>
        <p:spPr>
          <a:xfrm>
            <a:off x="1124404" y="901181"/>
            <a:ext cx="6895192" cy="3678076"/>
          </a:xfrm>
          <a:prstGeom prst="rect">
            <a:avLst/>
          </a:prstGeom>
        </p:spPr>
      </p:pic>
    </p:spTree>
    <p:extLst>
      <p:ext uri="{BB962C8B-B14F-4D97-AF65-F5344CB8AC3E}">
        <p14:creationId xmlns:p14="http://schemas.microsoft.com/office/powerpoint/2010/main" val="1737302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libNative.a</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solidFill>
              </a:rPr>
              <a:t>Static library</a:t>
            </a:r>
          </a:p>
          <a:p>
            <a:r>
              <a:rPr lang="en-US" dirty="0" smtClean="0">
                <a:solidFill>
                  <a:schemeClr val="bg1"/>
                </a:solidFill>
              </a:rPr>
              <a:t>Fat library</a:t>
            </a:r>
          </a:p>
          <a:p>
            <a:pPr lvl="1">
              <a:buFont typeface="Wingdings" charset="2"/>
              <a:buChar char="§"/>
            </a:pPr>
            <a:r>
              <a:rPr lang="en-US" sz="2400" dirty="0" smtClean="0">
                <a:solidFill>
                  <a:schemeClr val="bg1"/>
                </a:solidFill>
              </a:rPr>
              <a:t>Multiple architecture support</a:t>
            </a:r>
          </a:p>
          <a:p>
            <a:pPr lvl="1">
              <a:buFont typeface="Wingdings" charset="2"/>
              <a:buChar char="§"/>
            </a:pPr>
            <a:r>
              <a:rPr lang="en-US" sz="2400" dirty="0" smtClean="0">
                <a:solidFill>
                  <a:schemeClr val="bg1"/>
                </a:solidFill>
              </a:rPr>
              <a:t>Makefile</a:t>
            </a:r>
          </a:p>
          <a:p>
            <a:r>
              <a:rPr lang="en-US" dirty="0" smtClean="0">
                <a:solidFill>
                  <a:schemeClr val="bg1"/>
                </a:solidFill>
              </a:rPr>
              <a:t>Simply add to the binding project</a:t>
            </a:r>
          </a:p>
          <a:p>
            <a:pPr>
              <a:buFontTx/>
              <a:buChar char="-"/>
            </a:pPr>
            <a:endParaRPr lang="en-US" dirty="0" smtClean="0">
              <a:solidFill>
                <a:schemeClr val="bg1"/>
              </a:solidFill>
            </a:endParaRPr>
          </a:p>
        </p:txBody>
      </p:sp>
    </p:spTree>
    <p:extLst>
      <p:ext uri="{BB962C8B-B14F-4D97-AF65-F5344CB8AC3E}">
        <p14:creationId xmlns:p14="http://schemas.microsoft.com/office/powerpoint/2010/main" val="3081365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Xamarin.iOS: Binding native libraries</a:t>
            </a:r>
            <a:endParaRPr lang="en-US" dirty="0"/>
          </a:p>
        </p:txBody>
      </p:sp>
      <p:pic>
        <p:nvPicPr>
          <p:cNvPr id="6" name="Picture 5"/>
          <p:cNvPicPr>
            <a:picLocks noChangeAspect="1"/>
          </p:cNvPicPr>
          <p:nvPr/>
        </p:nvPicPr>
        <p:blipFill>
          <a:blip r:embed="rId3"/>
          <a:stretch>
            <a:fillRect/>
          </a:stretch>
        </p:blipFill>
        <p:spPr>
          <a:xfrm>
            <a:off x="576947" y="769434"/>
            <a:ext cx="3472495" cy="3846604"/>
          </a:xfrm>
          <a:prstGeom prst="rect">
            <a:avLst/>
          </a:prstGeom>
        </p:spPr>
      </p:pic>
      <p:sp>
        <p:nvSpPr>
          <p:cNvPr id="9" name="TextBox 8"/>
          <p:cNvSpPr txBox="1"/>
          <p:nvPr/>
        </p:nvSpPr>
        <p:spPr>
          <a:xfrm>
            <a:off x="4304370" y="769434"/>
            <a:ext cx="4036742" cy="3323987"/>
          </a:xfrm>
          <a:prstGeom prst="rect">
            <a:avLst/>
          </a:prstGeom>
          <a:noFill/>
        </p:spPr>
        <p:txBody>
          <a:bodyPr wrap="square" rtlCol="0">
            <a:spAutoFit/>
          </a:bodyPr>
          <a:lstStyle/>
          <a:p>
            <a:r>
              <a:rPr lang="en-US" sz="4000" dirty="0" smtClean="0">
                <a:solidFill>
                  <a:schemeClr val="bg1"/>
                </a:solidFill>
              </a:rPr>
              <a:t>Robert </a:t>
            </a:r>
            <a:r>
              <a:rPr lang="en-US" sz="4000" dirty="0" smtClean="0">
                <a:solidFill>
                  <a:schemeClr val="bg1"/>
                </a:solidFill>
              </a:rPr>
              <a:t>Hedgpeth</a:t>
            </a:r>
          </a:p>
          <a:p>
            <a:r>
              <a:rPr lang="en-US" sz="1600" dirty="0" smtClean="0">
                <a:solidFill>
                  <a:schemeClr val="bg1">
                    <a:lumMod val="85000"/>
                  </a:schemeClr>
                </a:solidFill>
              </a:rPr>
              <a:t>Mobile Architect, Xamarin</a:t>
            </a:r>
            <a:endParaRPr lang="en-US" sz="1600" dirty="0" smtClean="0">
              <a:solidFill>
                <a:schemeClr val="bg1">
                  <a:lumMod val="85000"/>
                </a:schemeClr>
              </a:solidFill>
            </a:endParaRPr>
          </a:p>
          <a:p>
            <a:r>
              <a:rPr lang="en-US" sz="1600" dirty="0" smtClean="0">
                <a:solidFill>
                  <a:schemeClr val="bg1">
                    <a:lumMod val="85000"/>
                  </a:schemeClr>
                </a:solidFill>
              </a:rPr>
              <a:t>Senior Software Engineer, </a:t>
            </a:r>
            <a:r>
              <a:rPr lang="en-US" sz="1600" dirty="0" smtClean="0">
                <a:solidFill>
                  <a:schemeClr val="bg1">
                    <a:lumMod val="85000"/>
                  </a:schemeClr>
                </a:solidFill>
              </a:rPr>
              <a:t>Microsoft</a:t>
            </a:r>
          </a:p>
          <a:p>
            <a:endParaRPr lang="en-US" sz="1600" dirty="0" smtClean="0">
              <a:solidFill>
                <a:schemeClr val="bg1"/>
              </a:solidFill>
            </a:endParaRPr>
          </a:p>
          <a:p>
            <a:r>
              <a:rPr lang="en-US" sz="2200" dirty="0" smtClean="0">
                <a:solidFill>
                  <a:schemeClr val="bg1"/>
                </a:solidFill>
              </a:rPr>
              <a:t>@robhedgpeth</a:t>
            </a:r>
          </a:p>
          <a:p>
            <a:endParaRPr lang="en-US" sz="2200" dirty="0" smtClean="0">
              <a:solidFill>
                <a:schemeClr val="bg1"/>
              </a:solidFill>
            </a:endParaRPr>
          </a:p>
          <a:p>
            <a:r>
              <a:rPr lang="en-US" sz="2200" dirty="0">
                <a:solidFill>
                  <a:schemeClr val="bg1"/>
                </a:solidFill>
              </a:rPr>
              <a:t> https://</a:t>
            </a:r>
            <a:r>
              <a:rPr lang="en-US" sz="2200" dirty="0" err="1">
                <a:solidFill>
                  <a:schemeClr val="bg1"/>
                </a:solidFill>
              </a:rPr>
              <a:t>github.com</a:t>
            </a:r>
            <a:r>
              <a:rPr lang="en-US" sz="2200" dirty="0">
                <a:solidFill>
                  <a:schemeClr val="bg1"/>
                </a:solidFill>
              </a:rPr>
              <a:t>/</a:t>
            </a:r>
            <a:r>
              <a:rPr lang="en-US" sz="2200" dirty="0" err="1">
                <a:solidFill>
                  <a:schemeClr val="bg1"/>
                </a:solidFill>
              </a:rPr>
              <a:t>rhedgpeth</a:t>
            </a:r>
            <a:r>
              <a:rPr lang="en-US" sz="2200" dirty="0" smtClean="0">
                <a:solidFill>
                  <a:schemeClr val="bg1"/>
                </a:solidFill>
              </a:rPr>
              <a:t>/</a:t>
            </a:r>
            <a:endParaRPr lang="en-US" sz="2200" dirty="0">
              <a:solidFill>
                <a:schemeClr val="bg1"/>
              </a:solidFill>
            </a:endParaRPr>
          </a:p>
          <a:p>
            <a:endParaRPr lang="en-US" sz="1600" dirty="0">
              <a:solidFill>
                <a:schemeClr val="bg1"/>
              </a:solidFill>
            </a:endParaRPr>
          </a:p>
          <a:p>
            <a:r>
              <a:rPr lang="en-US" sz="2000" dirty="0" smtClean="0">
                <a:solidFill>
                  <a:srgbClr val="FFC000"/>
                </a:solidFill>
              </a:rPr>
              <a:t>rob@hedgpethconsulting.com</a:t>
            </a:r>
          </a:p>
          <a:p>
            <a:r>
              <a:rPr lang="en-US" sz="2000" dirty="0" smtClean="0">
                <a:solidFill>
                  <a:schemeClr val="bg1"/>
                </a:solidFill>
              </a:rPr>
              <a:t>http://www.hedgpethconsulting.com</a:t>
            </a:r>
            <a:endParaRPr lang="en-US" sz="2000" dirty="0">
              <a:solidFill>
                <a:schemeClr val="bg1"/>
              </a:solidFill>
            </a:endParaRPr>
          </a:p>
        </p:txBody>
      </p:sp>
    </p:spTree>
    <p:extLst>
      <p:ext uri="{BB962C8B-B14F-4D97-AF65-F5344CB8AC3E}">
        <p14:creationId xmlns:p14="http://schemas.microsoft.com/office/powerpoint/2010/main" val="8257655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libNative.linkwith.cs</a:t>
            </a:r>
            <a:endParaRPr lang="en-US" dirty="0"/>
          </a:p>
        </p:txBody>
      </p:sp>
      <p:sp>
        <p:nvSpPr>
          <p:cNvPr id="3" name="Content Placeholder 2"/>
          <p:cNvSpPr>
            <a:spLocks noGrp="1"/>
          </p:cNvSpPr>
          <p:nvPr>
            <p:ph idx="1"/>
          </p:nvPr>
        </p:nvSpPr>
        <p:spPr/>
        <p:txBody>
          <a:bodyPr>
            <a:normAutofit/>
          </a:bodyPr>
          <a:lstStyle/>
          <a:p>
            <a:r>
              <a:rPr lang="en-US" dirty="0">
                <a:solidFill>
                  <a:schemeClr val="bg1"/>
                </a:solidFill>
              </a:rPr>
              <a:t>This linkwith.cs file is a way to tell </a:t>
            </a:r>
            <a:r>
              <a:rPr lang="en-US" dirty="0" smtClean="0">
                <a:solidFill>
                  <a:schemeClr val="bg1"/>
                </a:solidFill>
              </a:rPr>
              <a:t>the IDE to </a:t>
            </a:r>
            <a:r>
              <a:rPr lang="en-US" dirty="0">
                <a:solidFill>
                  <a:schemeClr val="bg1"/>
                </a:solidFill>
              </a:rPr>
              <a:t>package the static library into the resulting </a:t>
            </a:r>
            <a:r>
              <a:rPr lang="en-US" dirty="0" smtClean="0">
                <a:solidFill>
                  <a:schemeClr val="bg1"/>
                </a:solidFill>
              </a:rPr>
              <a:t>DLL. </a:t>
            </a:r>
            <a:endParaRPr lang="en-US" dirty="0" smtClean="0">
              <a:solidFill>
                <a:schemeClr val="bg1"/>
              </a:solidFill>
            </a:endParaRPr>
          </a:p>
          <a:p>
            <a:r>
              <a:rPr lang="en-US" dirty="0">
                <a:solidFill>
                  <a:schemeClr val="bg1"/>
                </a:solidFill>
              </a:rPr>
              <a:t>S</a:t>
            </a:r>
            <a:r>
              <a:rPr lang="en-US" dirty="0" smtClean="0">
                <a:solidFill>
                  <a:schemeClr val="bg1"/>
                </a:solidFill>
              </a:rPr>
              <a:t>pecifies </a:t>
            </a:r>
            <a:r>
              <a:rPr lang="en-US" dirty="0">
                <a:solidFill>
                  <a:schemeClr val="bg1"/>
                </a:solidFill>
              </a:rPr>
              <a:t>which architectures the DLL should support (ArmV7, Simulator64, Arm64, etc.), and links against other frameworks </a:t>
            </a:r>
            <a:r>
              <a:rPr lang="en-US" dirty="0" smtClean="0">
                <a:solidFill>
                  <a:schemeClr val="bg1"/>
                </a:solidFill>
              </a:rPr>
              <a:t>(i.e. </a:t>
            </a:r>
            <a:r>
              <a:rPr lang="en-US" dirty="0" err="1" smtClean="0">
                <a:solidFill>
                  <a:schemeClr val="bg1"/>
                </a:solidFill>
              </a:rPr>
              <a:t>UIKit</a:t>
            </a:r>
            <a:r>
              <a:rPr lang="en-US" dirty="0" smtClean="0">
                <a:solidFill>
                  <a:schemeClr val="bg1"/>
                </a:solidFill>
              </a:rPr>
              <a:t>, Foundation), </a:t>
            </a:r>
            <a:r>
              <a:rPr lang="en-US" dirty="0">
                <a:solidFill>
                  <a:schemeClr val="bg1"/>
                </a:solidFill>
              </a:rPr>
              <a:t>if needed.  </a:t>
            </a:r>
            <a:endParaRPr lang="en-US" dirty="0" smtClean="0">
              <a:solidFill>
                <a:schemeClr val="bg1"/>
              </a:solidFill>
            </a:endParaRPr>
          </a:p>
          <a:p>
            <a:r>
              <a:rPr lang="en-US" dirty="0" smtClean="0">
                <a:solidFill>
                  <a:schemeClr val="bg1"/>
                </a:solidFill>
              </a:rPr>
              <a:t>It </a:t>
            </a:r>
            <a:r>
              <a:rPr lang="en-US" dirty="0">
                <a:solidFill>
                  <a:schemeClr val="bg1"/>
                </a:solidFill>
              </a:rPr>
              <a:t>is composed of several “using” statements as well as an assembly level attribute named, of all things, </a:t>
            </a:r>
            <a:r>
              <a:rPr lang="en-US" dirty="0" err="1">
                <a:solidFill>
                  <a:schemeClr val="bg1"/>
                </a:solidFill>
              </a:rPr>
              <a:t>LinkWith</a:t>
            </a:r>
            <a:r>
              <a:rPr lang="en-US" dirty="0">
                <a:solidFill>
                  <a:schemeClr val="bg1"/>
                </a:solidFill>
              </a:rPr>
              <a:t>.</a:t>
            </a:r>
            <a:endParaRPr lang="en-US" dirty="0" smtClean="0">
              <a:solidFill>
                <a:schemeClr val="bg1"/>
              </a:solidFill>
            </a:endParaRPr>
          </a:p>
        </p:txBody>
      </p:sp>
    </p:spTree>
    <p:extLst>
      <p:ext uri="{BB962C8B-B14F-4D97-AF65-F5344CB8AC3E}">
        <p14:creationId xmlns:p14="http://schemas.microsoft.com/office/powerpoint/2010/main" val="835636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libNative.linkwith.cs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43" y="1238564"/>
            <a:ext cx="7075714" cy="6299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143" y="2276269"/>
            <a:ext cx="7075714" cy="1508302"/>
          </a:xfrm>
          <a:prstGeom prst="rect">
            <a:avLst/>
          </a:prstGeom>
        </p:spPr>
      </p:pic>
    </p:spTree>
    <p:extLst>
      <p:ext uri="{BB962C8B-B14F-4D97-AF65-F5344CB8AC3E}">
        <p14:creationId xmlns:p14="http://schemas.microsoft.com/office/powerpoint/2010/main" val="539390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ApiDefinition.cs</a:t>
            </a:r>
            <a:endParaRPr lang="en-US" dirty="0"/>
          </a:p>
        </p:txBody>
      </p:sp>
      <p:sp>
        <p:nvSpPr>
          <p:cNvPr id="4" name="Content Placeholder 2"/>
          <p:cNvSpPr>
            <a:spLocks noGrp="1"/>
          </p:cNvSpPr>
          <p:nvPr>
            <p:ph idx="1"/>
          </p:nvPr>
        </p:nvSpPr>
        <p:spPr>
          <a:xfrm>
            <a:off x="457200" y="1004242"/>
            <a:ext cx="8523514" cy="1312239"/>
          </a:xfrm>
        </p:spPr>
        <p:txBody>
          <a:bodyPr>
            <a:normAutofit fontScale="85000" lnSpcReduction="20000"/>
          </a:bodyPr>
          <a:lstStyle/>
          <a:p>
            <a:r>
              <a:rPr lang="en-US" dirty="0">
                <a:solidFill>
                  <a:schemeClr val="bg1"/>
                </a:solidFill>
              </a:rPr>
              <a:t>The APIDefinition.cs is used to define the mapping between the Objective-C library </a:t>
            </a:r>
            <a:r>
              <a:rPr lang="en-US" dirty="0" smtClean="0">
                <a:solidFill>
                  <a:schemeClr val="bg1"/>
                </a:solidFill>
              </a:rPr>
              <a:t>we are </a:t>
            </a:r>
            <a:r>
              <a:rPr lang="en-US" dirty="0">
                <a:solidFill>
                  <a:schemeClr val="bg1"/>
                </a:solidFill>
              </a:rPr>
              <a:t>binding and the C# code that </a:t>
            </a:r>
            <a:r>
              <a:rPr lang="en-US" dirty="0" smtClean="0">
                <a:solidFill>
                  <a:schemeClr val="bg1"/>
                </a:solidFill>
              </a:rPr>
              <a:t>we will </a:t>
            </a:r>
            <a:r>
              <a:rPr lang="en-US" dirty="0">
                <a:solidFill>
                  <a:schemeClr val="bg1"/>
                </a:solidFill>
              </a:rPr>
              <a:t>eventually consume in our </a:t>
            </a:r>
            <a:r>
              <a:rPr lang="en-US" dirty="0" smtClean="0">
                <a:solidFill>
                  <a:schemeClr val="bg1"/>
                </a:solidFill>
              </a:rPr>
              <a:t>iOS </a:t>
            </a:r>
            <a:r>
              <a:rPr lang="en-US" dirty="0">
                <a:solidFill>
                  <a:schemeClr val="bg1"/>
                </a:solidFill>
              </a:rPr>
              <a:t>application. </a:t>
            </a:r>
            <a:endParaRPr lang="en-US" dirty="0" smtClean="0">
              <a:solidFill>
                <a:schemeClr val="bg1"/>
              </a:solidFill>
            </a:endParaRPr>
          </a:p>
          <a:p>
            <a:r>
              <a:rPr lang="en-US" dirty="0" smtClean="0">
                <a:solidFill>
                  <a:schemeClr val="bg1"/>
                </a:solidFill>
              </a:rPr>
              <a:t>Limited to interface and delegate declarations.</a:t>
            </a:r>
            <a:endParaRPr lang="en-US" dirty="0" smtClean="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221" y="2316482"/>
            <a:ext cx="6979557" cy="2495003"/>
          </a:xfrm>
          <a:prstGeom prst="rect">
            <a:avLst/>
          </a:prstGeom>
        </p:spPr>
      </p:pic>
    </p:spTree>
    <p:extLst>
      <p:ext uri="{BB962C8B-B14F-4D97-AF65-F5344CB8AC3E}">
        <p14:creationId xmlns:p14="http://schemas.microsoft.com/office/powerpoint/2010/main" val="986702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StructsAndEnums.cs</a:t>
            </a:r>
            <a:endParaRPr lang="en-US" dirty="0"/>
          </a:p>
        </p:txBody>
      </p:sp>
      <p:sp>
        <p:nvSpPr>
          <p:cNvPr id="3" name="Content Placeholder 2"/>
          <p:cNvSpPr>
            <a:spLocks noGrp="1"/>
          </p:cNvSpPr>
          <p:nvPr>
            <p:ph idx="1"/>
          </p:nvPr>
        </p:nvSpPr>
        <p:spPr>
          <a:xfrm>
            <a:off x="457200" y="1004243"/>
            <a:ext cx="8229600" cy="1331333"/>
          </a:xfrm>
        </p:spPr>
        <p:txBody>
          <a:bodyPr>
            <a:normAutofit fontScale="92500"/>
          </a:bodyPr>
          <a:lstStyle/>
          <a:p>
            <a:pPr marL="0" indent="0">
              <a:buNone/>
            </a:pPr>
            <a:r>
              <a:rPr lang="en-US" dirty="0">
                <a:solidFill>
                  <a:schemeClr val="bg1"/>
                </a:solidFill>
              </a:rPr>
              <a:t>The StructsAndEnums.cs file is the file where you will enter any definitions that are required by the interfaces and delegates. This includes enumeration values and structures that your code might use.</a:t>
            </a:r>
            <a:endParaRPr lang="en-US" dirty="0" smtClean="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50" y="2505529"/>
            <a:ext cx="5118100" cy="2209800"/>
          </a:xfrm>
          <a:prstGeom prst="rect">
            <a:avLst/>
          </a:prstGeom>
        </p:spPr>
      </p:pic>
    </p:spTree>
    <p:extLst>
      <p:ext uri="{BB962C8B-B14F-4D97-AF65-F5344CB8AC3E}">
        <p14:creationId xmlns:p14="http://schemas.microsoft.com/office/powerpoint/2010/main" val="665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Extra.cs</a:t>
            </a:r>
            <a:endParaRPr lang="en-US" dirty="0"/>
          </a:p>
        </p:txBody>
      </p:sp>
      <p:sp>
        <p:nvSpPr>
          <p:cNvPr id="3" name="Content Placeholder 2"/>
          <p:cNvSpPr>
            <a:spLocks noGrp="1"/>
          </p:cNvSpPr>
          <p:nvPr>
            <p:ph idx="1"/>
          </p:nvPr>
        </p:nvSpPr>
        <p:spPr>
          <a:xfrm>
            <a:off x="457199" y="1004243"/>
            <a:ext cx="8327571" cy="2043758"/>
          </a:xfrm>
        </p:spPr>
        <p:txBody>
          <a:bodyPr>
            <a:normAutofit fontScale="92500" lnSpcReduction="20000"/>
          </a:bodyPr>
          <a:lstStyle/>
          <a:p>
            <a:r>
              <a:rPr lang="en-US" dirty="0" smtClean="0">
                <a:solidFill>
                  <a:schemeClr val="bg1"/>
                </a:solidFill>
              </a:rPr>
              <a:t>Extras.cs </a:t>
            </a:r>
            <a:r>
              <a:rPr lang="en-US" dirty="0" smtClean="0">
                <a:solidFill>
                  <a:schemeClr val="bg1"/>
                </a:solidFill>
              </a:rPr>
              <a:t>(or whatever you name it) </a:t>
            </a:r>
            <a:r>
              <a:rPr lang="en-US" dirty="0">
                <a:solidFill>
                  <a:schemeClr val="bg1"/>
                </a:solidFill>
              </a:rPr>
              <a:t>file </a:t>
            </a:r>
            <a:r>
              <a:rPr lang="en-US" dirty="0" smtClean="0">
                <a:solidFill>
                  <a:schemeClr val="bg1"/>
                </a:solidFill>
              </a:rPr>
              <a:t>is used to </a:t>
            </a:r>
            <a:r>
              <a:rPr lang="en-US" dirty="0">
                <a:solidFill>
                  <a:schemeClr val="bg1"/>
                </a:solidFill>
              </a:rPr>
              <a:t>define C# partial classes based off the interfaces we created in the APIDefinitions.cs file. </a:t>
            </a:r>
            <a:endParaRPr lang="en-US" dirty="0" smtClean="0">
              <a:solidFill>
                <a:schemeClr val="bg1"/>
              </a:solidFill>
            </a:endParaRPr>
          </a:p>
          <a:p>
            <a:r>
              <a:rPr lang="en-US" dirty="0" smtClean="0">
                <a:solidFill>
                  <a:schemeClr val="bg1"/>
                </a:solidFill>
              </a:rPr>
              <a:t>Can be used to create </a:t>
            </a:r>
            <a:r>
              <a:rPr lang="en-US" dirty="0">
                <a:solidFill>
                  <a:schemeClr val="bg1"/>
                </a:solidFill>
              </a:rPr>
              <a:t>anything </a:t>
            </a:r>
            <a:r>
              <a:rPr lang="en-US" dirty="0" smtClean="0">
                <a:solidFill>
                  <a:schemeClr val="bg1"/>
                </a:solidFill>
              </a:rPr>
              <a:t>(</a:t>
            </a:r>
            <a:r>
              <a:rPr lang="en-US" dirty="0" smtClean="0">
                <a:solidFill>
                  <a:schemeClr val="bg1"/>
                </a:solidFill>
              </a:rPr>
              <a:t>methods</a:t>
            </a:r>
            <a:r>
              <a:rPr lang="en-US" dirty="0">
                <a:solidFill>
                  <a:schemeClr val="bg1"/>
                </a:solidFill>
              </a:rPr>
              <a:t>, constructors, </a:t>
            </a:r>
            <a:r>
              <a:rPr lang="en-US" dirty="0" smtClean="0">
                <a:solidFill>
                  <a:schemeClr val="bg1"/>
                </a:solidFill>
              </a:rPr>
              <a:t>properties, etc.) </a:t>
            </a:r>
            <a:r>
              <a:rPr lang="en-US" dirty="0" smtClean="0">
                <a:solidFill>
                  <a:schemeClr val="bg1"/>
                </a:solidFill>
              </a:rPr>
              <a:t>that a class might use to </a:t>
            </a:r>
            <a:r>
              <a:rPr lang="en-US" dirty="0">
                <a:solidFill>
                  <a:schemeClr val="bg1"/>
                </a:solidFill>
              </a:rPr>
              <a:t>make dealing with the underlying bound library easier.</a:t>
            </a:r>
            <a:endParaRPr lang="en-US"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927" y="3147152"/>
            <a:ext cx="4180114" cy="1678003"/>
          </a:xfrm>
          <a:prstGeom prst="rect">
            <a:avLst/>
          </a:prstGeom>
        </p:spPr>
      </p:pic>
    </p:spTree>
    <p:extLst>
      <p:ext uri="{BB962C8B-B14F-4D97-AF65-F5344CB8AC3E}">
        <p14:creationId xmlns:p14="http://schemas.microsoft.com/office/powerpoint/2010/main" val="15656745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Where’s the beef?</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chemeClr val="bg1"/>
                </a:solidFill>
              </a:rPr>
              <a:t>The main action </a:t>
            </a:r>
            <a:r>
              <a:rPr lang="en-US" i="1" dirty="0" smtClean="0">
                <a:solidFill>
                  <a:schemeClr val="bg1"/>
                </a:solidFill>
              </a:rPr>
              <a:t>mostly</a:t>
            </a:r>
            <a:r>
              <a:rPr lang="en-US" dirty="0" smtClean="0">
                <a:solidFill>
                  <a:schemeClr val="bg1"/>
                </a:solidFill>
              </a:rPr>
              <a:t> happens in </a:t>
            </a:r>
            <a:r>
              <a:rPr lang="en-US" dirty="0" err="1" smtClean="0">
                <a:solidFill>
                  <a:schemeClr val="bg1"/>
                </a:solidFill>
              </a:rPr>
              <a:t>ApiDefinitions.cs</a:t>
            </a:r>
            <a:endParaRPr lang="en-US" dirty="0" smtClean="0">
              <a:solidFill>
                <a:schemeClr val="bg1"/>
              </a:solidFill>
            </a:endParaRPr>
          </a:p>
          <a:p>
            <a:r>
              <a:rPr lang="en-US" dirty="0" smtClean="0">
                <a:solidFill>
                  <a:schemeClr val="bg1"/>
                </a:solidFill>
              </a:rPr>
              <a:t>Where does the data come from?</a:t>
            </a:r>
            <a:endParaRPr lang="en-US" dirty="0">
              <a:solidFill>
                <a:schemeClr val="bg1"/>
              </a:solidFill>
            </a:endParaRPr>
          </a:p>
          <a:p>
            <a:r>
              <a:rPr lang="en-US" dirty="0" smtClean="0">
                <a:solidFill>
                  <a:schemeClr val="bg1"/>
                </a:solidFill>
              </a:rPr>
              <a:t>Must consider several components</a:t>
            </a:r>
            <a:endParaRPr lang="en-US" dirty="0" smtClean="0">
              <a:solidFill>
                <a:schemeClr val="bg1"/>
              </a:solidFill>
            </a:endParaRPr>
          </a:p>
          <a:p>
            <a:pPr lvl="1"/>
            <a:r>
              <a:rPr lang="en-US" sz="1800" dirty="0" smtClean="0">
                <a:solidFill>
                  <a:schemeClr val="bg1"/>
                </a:solidFill>
              </a:rPr>
              <a:t>Classes</a:t>
            </a:r>
          </a:p>
          <a:p>
            <a:pPr lvl="1"/>
            <a:r>
              <a:rPr lang="en-US" sz="1800" dirty="0" smtClean="0">
                <a:solidFill>
                  <a:schemeClr val="bg1"/>
                </a:solidFill>
              </a:rPr>
              <a:t>Protocols</a:t>
            </a:r>
          </a:p>
          <a:p>
            <a:pPr lvl="1"/>
            <a:r>
              <a:rPr lang="en-US" sz="1800" dirty="0" smtClean="0">
                <a:solidFill>
                  <a:schemeClr val="bg1"/>
                </a:solidFill>
              </a:rPr>
              <a:t>Constructors</a:t>
            </a:r>
          </a:p>
          <a:p>
            <a:pPr lvl="1"/>
            <a:r>
              <a:rPr lang="en-US" sz="1800" dirty="0" smtClean="0">
                <a:solidFill>
                  <a:schemeClr val="bg1"/>
                </a:solidFill>
              </a:rPr>
              <a:t>Properties</a:t>
            </a:r>
          </a:p>
          <a:p>
            <a:pPr lvl="1"/>
            <a:r>
              <a:rPr lang="en-US" sz="1800" dirty="0" smtClean="0">
                <a:solidFill>
                  <a:schemeClr val="bg1"/>
                </a:solidFill>
              </a:rPr>
              <a:t>Methods</a:t>
            </a:r>
          </a:p>
          <a:p>
            <a:pPr lvl="1"/>
            <a:r>
              <a:rPr lang="en-US" sz="1800" dirty="0" smtClean="0">
                <a:solidFill>
                  <a:schemeClr val="bg1"/>
                </a:solidFill>
              </a:rPr>
              <a:t>Blocks</a:t>
            </a:r>
          </a:p>
          <a:p>
            <a:pPr lvl="1"/>
            <a:endParaRPr lang="en-US" sz="1800" dirty="0" smtClean="0">
              <a:solidFill>
                <a:schemeClr val="bg1"/>
              </a:solidFill>
            </a:endParaRPr>
          </a:p>
          <a:p>
            <a:pPr lvl="1"/>
            <a:endParaRPr lang="en-US" dirty="0" smtClean="0">
              <a:solidFill>
                <a:schemeClr val="bg1"/>
              </a:solidFill>
            </a:endParaRPr>
          </a:p>
        </p:txBody>
      </p:sp>
    </p:spTree>
    <p:extLst>
      <p:ext uri="{BB962C8B-B14F-4D97-AF65-F5344CB8AC3E}">
        <p14:creationId xmlns:p14="http://schemas.microsoft.com/office/powerpoint/2010/main" val="414765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Classes</a:t>
            </a:r>
            <a:endParaRPr lang="en-US" dirty="0"/>
          </a:p>
        </p:txBody>
      </p:sp>
      <p:sp>
        <p:nvSpPr>
          <p:cNvPr id="3" name="Content Placeholder 2"/>
          <p:cNvSpPr>
            <a:spLocks noGrp="1"/>
          </p:cNvSpPr>
          <p:nvPr>
            <p:ph idx="1"/>
          </p:nvPr>
        </p:nvSpPr>
        <p:spPr>
          <a:xfrm>
            <a:off x="457200" y="1004242"/>
            <a:ext cx="8229600" cy="3699960"/>
          </a:xfrm>
        </p:spPr>
        <p:txBody>
          <a:bodyPr>
            <a:normAutofit/>
          </a:bodyPr>
          <a:lstStyle/>
          <a:p>
            <a:r>
              <a:rPr lang="en-US" dirty="0">
                <a:solidFill>
                  <a:schemeClr val="bg1"/>
                </a:solidFill>
              </a:rPr>
              <a:t>Classes are defined with the keyword “@interface</a:t>
            </a:r>
            <a:r>
              <a:rPr lang="en-US" dirty="0" smtClean="0">
                <a:solidFill>
                  <a:schemeClr val="bg1"/>
                </a:solidFill>
              </a:rPr>
              <a:t>”.</a:t>
            </a:r>
          </a:p>
          <a:p>
            <a:r>
              <a:rPr lang="en-US" dirty="0" smtClean="0">
                <a:solidFill>
                  <a:schemeClr val="bg1"/>
                </a:solidFill>
              </a:rPr>
              <a:t>Class </a:t>
            </a:r>
            <a:r>
              <a:rPr lang="en-US" dirty="0">
                <a:solidFill>
                  <a:schemeClr val="bg1"/>
                </a:solidFill>
              </a:rPr>
              <a:t>which they inherit from is followed by a colon then the parent’s class name</a:t>
            </a:r>
            <a:r>
              <a:rPr lang="en-US" dirty="0" smtClean="0">
                <a:solidFill>
                  <a:schemeClr val="bg1"/>
                </a:solidFill>
              </a:rPr>
              <a:t>.</a:t>
            </a:r>
          </a:p>
          <a:p>
            <a:r>
              <a:rPr lang="en-US" dirty="0">
                <a:solidFill>
                  <a:schemeClr val="bg1"/>
                </a:solidFill>
              </a:rPr>
              <a:t>The [BaseType] </a:t>
            </a:r>
            <a:r>
              <a:rPr lang="en-US" dirty="0" smtClean="0">
                <a:solidFill>
                  <a:schemeClr val="bg1"/>
                </a:solidFill>
              </a:rPr>
              <a:t>attribute (which uses [Register]) </a:t>
            </a:r>
            <a:r>
              <a:rPr lang="en-US" dirty="0">
                <a:solidFill>
                  <a:schemeClr val="bg1"/>
                </a:solidFill>
              </a:rPr>
              <a:t>will decorate the interface which maps the Objective-C class to C#. This attribute takes a </a:t>
            </a:r>
            <a:r>
              <a:rPr lang="en-US" b="1" dirty="0">
                <a:solidFill>
                  <a:schemeClr val="bg1"/>
                </a:solidFill>
              </a:rPr>
              <a:t>typeof</a:t>
            </a:r>
            <a:r>
              <a:rPr lang="en-US" dirty="0">
                <a:solidFill>
                  <a:schemeClr val="bg1"/>
                </a:solidFill>
              </a:rPr>
              <a:t> operator in its constructor. </a:t>
            </a:r>
            <a:endParaRPr lang="en-US" dirty="0" smtClean="0">
              <a:solidFill>
                <a:schemeClr val="bg1"/>
              </a:solidFill>
            </a:endParaRPr>
          </a:p>
        </p:txBody>
      </p:sp>
    </p:spTree>
    <p:extLst>
      <p:ext uri="{BB962C8B-B14F-4D97-AF65-F5344CB8AC3E}">
        <p14:creationId xmlns:p14="http://schemas.microsoft.com/office/powerpoint/2010/main" val="7620023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Classes</a:t>
            </a:r>
            <a:endParaRPr lang="en-US" dirty="0"/>
          </a:p>
        </p:txBody>
      </p:sp>
      <p:sp>
        <p:nvSpPr>
          <p:cNvPr id="3" name="Content Placeholder 2"/>
          <p:cNvSpPr>
            <a:spLocks noGrp="1"/>
          </p:cNvSpPr>
          <p:nvPr>
            <p:ph idx="1"/>
          </p:nvPr>
        </p:nvSpPr>
        <p:spPr>
          <a:xfrm>
            <a:off x="457200" y="1004242"/>
            <a:ext cx="8229600" cy="2466071"/>
          </a:xfrm>
        </p:spPr>
        <p:txBody>
          <a:bodyPr>
            <a:normAutofit lnSpcReduction="10000"/>
          </a:bodyPr>
          <a:lstStyle/>
          <a:p>
            <a:r>
              <a:rPr lang="en-US" dirty="0">
                <a:solidFill>
                  <a:schemeClr val="bg1"/>
                </a:solidFill>
              </a:rPr>
              <a:t>S</a:t>
            </a:r>
            <a:r>
              <a:rPr lang="en-US" dirty="0" smtClean="0">
                <a:solidFill>
                  <a:schemeClr val="bg1"/>
                </a:solidFill>
              </a:rPr>
              <a:t>hould </a:t>
            </a:r>
            <a:r>
              <a:rPr lang="en-US" dirty="0">
                <a:solidFill>
                  <a:schemeClr val="bg1"/>
                </a:solidFill>
              </a:rPr>
              <a:t>not contain classes, enumerations, delegates or structs. The API definition file is merely the contract that will be used to generate the API</a:t>
            </a:r>
            <a:r>
              <a:rPr lang="en-US" dirty="0" smtClean="0">
                <a:solidFill>
                  <a:schemeClr val="bg1"/>
                </a:solidFill>
              </a:rPr>
              <a:t>.</a:t>
            </a:r>
          </a:p>
          <a:p>
            <a:endParaRPr lang="en-US" dirty="0" smtClean="0">
              <a:solidFill>
                <a:schemeClr val="bg1"/>
              </a:solidFill>
            </a:endParaRPr>
          </a:p>
          <a:p>
            <a:pPr marL="0" indent="0">
              <a:buNone/>
            </a:pPr>
            <a:r>
              <a:rPr lang="en-US" dirty="0">
                <a:solidFill>
                  <a:schemeClr val="bg1"/>
                </a:solidFill>
              </a:rPr>
              <a:t>Here we will specify the type of iOS class the class we are mapping derives from. In this case, the BTClientMetadata.</a:t>
            </a:r>
          </a:p>
          <a:p>
            <a:endParaRPr lang="en-US"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3643728"/>
            <a:ext cx="8026400" cy="952500"/>
          </a:xfrm>
          <a:prstGeom prst="rect">
            <a:avLst/>
          </a:prstGeom>
        </p:spPr>
      </p:pic>
    </p:spTree>
    <p:extLst>
      <p:ext uri="{BB962C8B-B14F-4D97-AF65-F5344CB8AC3E}">
        <p14:creationId xmlns:p14="http://schemas.microsoft.com/office/powerpoint/2010/main" val="1870450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Protocols</a:t>
            </a:r>
            <a:endParaRPr lang="en-US" dirty="0"/>
          </a:p>
        </p:txBody>
      </p:sp>
      <p:sp>
        <p:nvSpPr>
          <p:cNvPr id="3" name="Content Placeholder 2"/>
          <p:cNvSpPr>
            <a:spLocks noGrp="1"/>
          </p:cNvSpPr>
          <p:nvPr>
            <p:ph idx="1"/>
          </p:nvPr>
        </p:nvSpPr>
        <p:spPr>
          <a:xfrm>
            <a:off x="457200" y="1004242"/>
            <a:ext cx="8229600" cy="3567758"/>
          </a:xfrm>
        </p:spPr>
        <p:txBody>
          <a:bodyPr>
            <a:normAutofit fontScale="92500" lnSpcReduction="10000"/>
          </a:bodyPr>
          <a:lstStyle/>
          <a:p>
            <a:r>
              <a:rPr lang="en-US" b="1" dirty="0">
                <a:solidFill>
                  <a:schemeClr val="bg1"/>
                </a:solidFill>
              </a:rPr>
              <a:t>Protocols</a:t>
            </a:r>
            <a:r>
              <a:rPr lang="en-US" dirty="0">
                <a:solidFill>
                  <a:schemeClr val="bg1"/>
                </a:solidFill>
              </a:rPr>
              <a:t> in Objective-C are very similar to the concept of events in C#, but instead of </a:t>
            </a:r>
            <a:r>
              <a:rPr lang="en-US" dirty="0" smtClean="0">
                <a:solidFill>
                  <a:schemeClr val="bg1"/>
                </a:solidFill>
              </a:rPr>
              <a:t>an </a:t>
            </a:r>
            <a:r>
              <a:rPr lang="en-US" dirty="0">
                <a:solidFill>
                  <a:schemeClr val="bg1"/>
                </a:solidFill>
              </a:rPr>
              <a:t>event being raised, a method is called in another class. </a:t>
            </a:r>
            <a:endParaRPr lang="en-US" dirty="0" smtClean="0">
              <a:solidFill>
                <a:schemeClr val="bg1"/>
              </a:solidFill>
            </a:endParaRPr>
          </a:p>
          <a:p>
            <a:r>
              <a:rPr lang="en-US" dirty="0">
                <a:solidFill>
                  <a:schemeClr val="bg1"/>
                </a:solidFill>
              </a:rPr>
              <a:t>H</a:t>
            </a:r>
            <a:r>
              <a:rPr lang="en-US" dirty="0" smtClean="0">
                <a:solidFill>
                  <a:schemeClr val="bg1"/>
                </a:solidFill>
              </a:rPr>
              <a:t>ave </a:t>
            </a:r>
            <a:r>
              <a:rPr lang="en-US" dirty="0">
                <a:solidFill>
                  <a:schemeClr val="bg1"/>
                </a:solidFill>
              </a:rPr>
              <a:t>both mandatory and optional methods. </a:t>
            </a:r>
            <a:endParaRPr lang="en-US" dirty="0" smtClean="0">
              <a:solidFill>
                <a:schemeClr val="bg1"/>
              </a:solidFill>
            </a:endParaRPr>
          </a:p>
          <a:p>
            <a:r>
              <a:rPr lang="en-US" dirty="0" smtClean="0">
                <a:solidFill>
                  <a:schemeClr val="bg1"/>
                </a:solidFill>
              </a:rPr>
              <a:t>A mandatory </a:t>
            </a:r>
            <a:r>
              <a:rPr lang="en-US" dirty="0">
                <a:solidFill>
                  <a:schemeClr val="bg1"/>
                </a:solidFill>
              </a:rPr>
              <a:t>method must be defined in the implementing class, while an optional method </a:t>
            </a:r>
            <a:r>
              <a:rPr lang="en-US" dirty="0" smtClean="0">
                <a:solidFill>
                  <a:schemeClr val="bg1"/>
                </a:solidFill>
              </a:rPr>
              <a:t>is</a:t>
            </a:r>
            <a:r>
              <a:rPr lang="is-IS" dirty="0" smtClean="0">
                <a:solidFill>
                  <a:schemeClr val="bg1"/>
                </a:solidFill>
              </a:rPr>
              <a:t>…</a:t>
            </a:r>
            <a:r>
              <a:rPr lang="en-US" dirty="0" smtClean="0">
                <a:solidFill>
                  <a:schemeClr val="bg1"/>
                </a:solidFill>
              </a:rPr>
              <a:t> optional</a:t>
            </a:r>
            <a:r>
              <a:rPr lang="en-US" dirty="0">
                <a:solidFill>
                  <a:schemeClr val="bg1"/>
                </a:solidFill>
              </a:rPr>
              <a:t>!</a:t>
            </a:r>
            <a:endParaRPr lang="en-US" dirty="0" smtClean="0">
              <a:solidFill>
                <a:schemeClr val="bg1"/>
              </a:solidFill>
            </a:endParaRPr>
          </a:p>
          <a:p>
            <a:r>
              <a:rPr lang="en-US" dirty="0">
                <a:solidFill>
                  <a:schemeClr val="bg1"/>
                </a:solidFill>
              </a:rPr>
              <a:t>A protocol is bound very much like a </a:t>
            </a:r>
            <a:r>
              <a:rPr lang="en-US" i="1" dirty="0" smtClean="0">
                <a:solidFill>
                  <a:schemeClr val="bg1"/>
                </a:solidFill>
              </a:rPr>
              <a:t>class</a:t>
            </a:r>
            <a:r>
              <a:rPr lang="en-US" dirty="0" smtClean="0">
                <a:solidFill>
                  <a:schemeClr val="bg1"/>
                </a:solidFill>
              </a:rPr>
              <a:t>. The </a:t>
            </a:r>
            <a:r>
              <a:rPr lang="en-US" dirty="0">
                <a:solidFill>
                  <a:schemeClr val="bg1"/>
                </a:solidFill>
              </a:rPr>
              <a:t>only difference is that the interface is also decorated with the [Model</a:t>
            </a:r>
            <a:r>
              <a:rPr lang="en-US" dirty="0" smtClean="0">
                <a:solidFill>
                  <a:schemeClr val="bg1"/>
                </a:solidFill>
              </a:rPr>
              <a:t>] and</a:t>
            </a:r>
            <a:r>
              <a:rPr lang="en-US" dirty="0">
                <a:solidFill>
                  <a:schemeClr val="bg1"/>
                </a:solidFill>
              </a:rPr>
              <a:t> [Protocol] attributes. </a:t>
            </a:r>
            <a:endParaRPr lang="en-US" dirty="0" smtClean="0">
              <a:solidFill>
                <a:schemeClr val="bg1"/>
              </a:solidFill>
            </a:endParaRPr>
          </a:p>
        </p:txBody>
      </p:sp>
    </p:spTree>
    <p:extLst>
      <p:ext uri="{BB962C8B-B14F-4D97-AF65-F5344CB8AC3E}">
        <p14:creationId xmlns:p14="http://schemas.microsoft.com/office/powerpoint/2010/main" val="213060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Protocols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43" y="1634653"/>
            <a:ext cx="7609114" cy="2212486"/>
          </a:xfrm>
          <a:prstGeom prst="rect">
            <a:avLst/>
          </a:prstGeom>
        </p:spPr>
      </p:pic>
    </p:spTree>
    <p:extLst>
      <p:ext uri="{BB962C8B-B14F-4D97-AF65-F5344CB8AC3E}">
        <p14:creationId xmlns:p14="http://schemas.microsoft.com/office/powerpoint/2010/main" val="303824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163811395"/>
              </p:ext>
            </p:extLst>
          </p:nvPr>
        </p:nvGraphicFramePr>
        <p:xfrm>
          <a:off x="451692" y="57254"/>
          <a:ext cx="8306718" cy="1292856"/>
        </p:xfrm>
        <a:graphic>
          <a:graphicData uri="http://schemas.openxmlformats.org/drawingml/2006/table">
            <a:tbl>
              <a:tblPr firstRow="1" bandRow="1">
                <a:tableStyleId>{5C22544A-7EE6-4342-B048-85BDC9FD1C3A}</a:tableStyleId>
              </a:tblPr>
              <a:tblGrid>
                <a:gridCol w="8306718"/>
              </a:tblGrid>
              <a:tr h="1292856">
                <a:tc>
                  <a:txBody>
                    <a:bodyPr/>
                    <a:lstStyle/>
                    <a:p>
                      <a:pPr algn="l"/>
                      <a:r>
                        <a:rPr lang="en-US" sz="1800" u="sng" dirty="0" smtClean="0">
                          <a:solidFill>
                            <a:srgbClr val="106A9A"/>
                          </a:solidFill>
                        </a:rPr>
                        <a:t>TITANIUM SPONSORS</a:t>
                      </a:r>
                      <a:endParaRPr lang="en-US" sz="1800" u="sng"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8" name="Picture 7" descr="Paige Technolog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8928" y="316963"/>
            <a:ext cx="1688256" cy="96188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764293175"/>
              </p:ext>
            </p:extLst>
          </p:nvPr>
        </p:nvGraphicFramePr>
        <p:xfrm>
          <a:off x="462709" y="1433945"/>
          <a:ext cx="8306718" cy="1360061"/>
        </p:xfrm>
        <a:graphic>
          <a:graphicData uri="http://schemas.openxmlformats.org/drawingml/2006/table">
            <a:tbl>
              <a:tblPr firstRow="1" bandRow="1">
                <a:tableStyleId>{5C22544A-7EE6-4342-B048-85BDC9FD1C3A}</a:tableStyleId>
              </a:tblPr>
              <a:tblGrid>
                <a:gridCol w="8306718"/>
              </a:tblGrid>
              <a:tr h="1360061">
                <a:tc>
                  <a:txBody>
                    <a:bodyPr/>
                    <a:lstStyle/>
                    <a:p>
                      <a:r>
                        <a:rPr lang="en-US" sz="1500" u="sng" dirty="0" smtClean="0">
                          <a:solidFill>
                            <a:srgbClr val="106A9A"/>
                          </a:solidFill>
                        </a:rPr>
                        <a:t>Platinum</a:t>
                      </a:r>
                      <a:r>
                        <a:rPr lang="en-US" sz="1500" u="sng" baseline="0" dirty="0" smtClean="0">
                          <a:solidFill>
                            <a:srgbClr val="106A9A"/>
                          </a:solidFill>
                        </a:rPr>
                        <a:t> Sponsors</a:t>
                      </a:r>
                      <a:endParaRPr lang="en-US" sz="1500" u="sng"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1" name="Picture 10" descr="Adaptive Solutions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21565" y="59461"/>
            <a:ext cx="2949687" cy="580106"/>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043248590"/>
              </p:ext>
            </p:extLst>
          </p:nvPr>
        </p:nvGraphicFramePr>
        <p:xfrm>
          <a:off x="451692" y="2889646"/>
          <a:ext cx="8317735" cy="2177654"/>
        </p:xfrm>
        <a:graphic>
          <a:graphicData uri="http://schemas.openxmlformats.org/drawingml/2006/table">
            <a:tbl>
              <a:tblPr firstRow="1" bandRow="1">
                <a:tableStyleId>{5C22544A-7EE6-4342-B048-85BDC9FD1C3A}</a:tableStyleId>
              </a:tblPr>
              <a:tblGrid>
                <a:gridCol w="8317735"/>
              </a:tblGrid>
              <a:tr h="2177654">
                <a:tc>
                  <a:txBody>
                    <a:bodyPr/>
                    <a:lstStyle/>
                    <a:p>
                      <a:r>
                        <a:rPr lang="en-US" sz="1400" u="sng" baseline="0" dirty="0" smtClean="0">
                          <a:solidFill>
                            <a:srgbClr val="106A9A"/>
                          </a:solidFill>
                        </a:rPr>
                        <a:t>Gold Sponsors</a:t>
                      </a:r>
                      <a:endParaRPr lang="en-US" sz="1400" u="sng" baseline="0"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23" name="Picture 22" descr="Bradford and Galt.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80754" y="2958587"/>
            <a:ext cx="595556" cy="408381"/>
          </a:xfrm>
          <a:prstGeom prst="rect">
            <a:avLst/>
          </a:prstGeom>
        </p:spPr>
      </p:pic>
      <p:pic>
        <p:nvPicPr>
          <p:cNvPr id="24" name="Picture 23" descr="Centriq Training.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87205" y="4616758"/>
            <a:ext cx="955093" cy="404323"/>
          </a:xfrm>
          <a:prstGeom prst="rect">
            <a:avLst/>
          </a:prstGeom>
        </p:spPr>
      </p:pic>
      <p:pic>
        <p:nvPicPr>
          <p:cNvPr id="25" name="Picture 24" descr="Cern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49848" y="3069015"/>
            <a:ext cx="875723" cy="237697"/>
          </a:xfrm>
          <a:prstGeom prst="rect">
            <a:avLst/>
          </a:prstGeom>
        </p:spPr>
      </p:pic>
      <p:pic>
        <p:nvPicPr>
          <p:cNvPr id="28" name="Picture 27" descr="DSI.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299774" y="3245259"/>
            <a:ext cx="652440" cy="212088"/>
          </a:xfrm>
          <a:prstGeom prst="rect">
            <a:avLst/>
          </a:prstGeom>
        </p:spPr>
      </p:pic>
      <p:pic>
        <p:nvPicPr>
          <p:cNvPr id="29" name="Picture 28" descr="Garmin.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69543" y="2947090"/>
            <a:ext cx="916436" cy="248747"/>
          </a:xfrm>
          <a:prstGeom prst="rect">
            <a:avLst/>
          </a:prstGeom>
        </p:spPr>
      </p:pic>
      <p:pic>
        <p:nvPicPr>
          <p:cNvPr id="31" name="Picture 30" descr="Keyhole Softwar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486369" y="2973960"/>
            <a:ext cx="963784" cy="348799"/>
          </a:xfrm>
          <a:prstGeom prst="rect">
            <a:avLst/>
          </a:prstGeom>
        </p:spPr>
      </p:pic>
      <p:pic>
        <p:nvPicPr>
          <p:cNvPr id="32" name="Picture 31" descr="KU Edwards Campus.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807317" y="1448798"/>
            <a:ext cx="1101086" cy="880868"/>
          </a:xfrm>
          <a:prstGeom prst="rect">
            <a:avLst/>
          </a:prstGeom>
        </p:spPr>
      </p:pic>
      <p:pic>
        <p:nvPicPr>
          <p:cNvPr id="33" name="Picture 32" descr="LRS Consulting Services.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845604" y="3589052"/>
            <a:ext cx="1012310" cy="337436"/>
          </a:xfrm>
          <a:prstGeom prst="rect">
            <a:avLst/>
          </a:prstGeom>
        </p:spPr>
      </p:pic>
      <p:pic>
        <p:nvPicPr>
          <p:cNvPr id="37" name="Picture 36" descr="Oakwood Systems.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350219" y="2927311"/>
            <a:ext cx="1136150" cy="285661"/>
          </a:xfrm>
          <a:prstGeom prst="rect">
            <a:avLst/>
          </a:prstGeom>
        </p:spPr>
      </p:pic>
      <p:pic>
        <p:nvPicPr>
          <p:cNvPr id="39" name="Picture 38" descr="Stackify.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86930" y="2314023"/>
            <a:ext cx="1412230" cy="472088"/>
          </a:xfrm>
          <a:prstGeom prst="rect">
            <a:avLst/>
          </a:prstGeom>
        </p:spPr>
      </p:pic>
      <p:pic>
        <p:nvPicPr>
          <p:cNvPr id="42" name="Picture 41" descr="UnitedLex.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801801" y="3817231"/>
            <a:ext cx="986098" cy="242298"/>
          </a:xfrm>
          <a:prstGeom prst="rect">
            <a:avLst/>
          </a:prstGeom>
        </p:spPr>
      </p:pic>
      <p:pic>
        <p:nvPicPr>
          <p:cNvPr id="14" name="Picture 13" descr="DST.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372811" y="3412913"/>
            <a:ext cx="528352" cy="475517"/>
          </a:xfrm>
          <a:prstGeom prst="rect">
            <a:avLst/>
          </a:prstGeom>
        </p:spPr>
      </p:pic>
      <p:pic>
        <p:nvPicPr>
          <p:cNvPr id="12" name="Picture 11" descr="Balance Innovations.png"/>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262249" y="3661089"/>
            <a:ext cx="496791" cy="392848"/>
          </a:xfrm>
          <a:prstGeom prst="rect">
            <a:avLst/>
          </a:prstGeom>
        </p:spPr>
      </p:pic>
      <p:pic>
        <p:nvPicPr>
          <p:cNvPr id="16" name="Picture 15" descr="Jack Henry And Associates.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208662" y="1479567"/>
            <a:ext cx="1708504" cy="405160"/>
          </a:xfrm>
          <a:prstGeom prst="rect">
            <a:avLst/>
          </a:prstGeom>
        </p:spPr>
      </p:pic>
      <p:pic>
        <p:nvPicPr>
          <p:cNvPr id="6" name="Picture 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327914" y="1467823"/>
            <a:ext cx="1663800" cy="400575"/>
          </a:xfrm>
          <a:prstGeom prst="rect">
            <a:avLst/>
          </a:prstGeom>
        </p:spPr>
      </p:pic>
      <p:pic>
        <p:nvPicPr>
          <p:cNvPr id="17" name="Picture 16" descr="2011_Commerce_4C.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2938763" y="3467874"/>
            <a:ext cx="1295163" cy="204607"/>
          </a:xfrm>
          <a:prstGeom prst="rect">
            <a:avLst/>
          </a:prstGeom>
        </p:spPr>
      </p:pic>
      <p:pic>
        <p:nvPicPr>
          <p:cNvPr id="3" name="Picture 2"/>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199160" y="699198"/>
            <a:ext cx="2477411" cy="602968"/>
          </a:xfrm>
          <a:prstGeom prst="rect">
            <a:avLst/>
          </a:prstGeom>
        </p:spPr>
      </p:pic>
      <p:pic>
        <p:nvPicPr>
          <p:cNvPr id="40" name="Picture 3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237182" y="1832116"/>
            <a:ext cx="1799555" cy="415523"/>
          </a:xfrm>
          <a:prstGeom prst="rect">
            <a:avLst/>
          </a:prstGeom>
        </p:spPr>
      </p:pic>
      <p:pic>
        <p:nvPicPr>
          <p:cNvPr id="41" name="Picture 4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336035" y="2347032"/>
            <a:ext cx="2264915" cy="501626"/>
          </a:xfrm>
          <a:prstGeom prst="rect">
            <a:avLst/>
          </a:prstGeom>
        </p:spPr>
      </p:pic>
      <p:pic>
        <p:nvPicPr>
          <p:cNvPr id="2" name="Picture 1"/>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361207" y="2295008"/>
            <a:ext cx="1496706" cy="485417"/>
          </a:xfrm>
          <a:prstGeom prst="rect">
            <a:avLst/>
          </a:prstGeom>
        </p:spPr>
      </p:pic>
      <p:sp>
        <p:nvSpPr>
          <p:cNvPr id="4" name="TextBox 3"/>
          <p:cNvSpPr txBox="1"/>
          <p:nvPr/>
        </p:nvSpPr>
        <p:spPr>
          <a:xfrm>
            <a:off x="-1047750" y="3238500"/>
            <a:ext cx="184731" cy="300082"/>
          </a:xfrm>
          <a:prstGeom prst="rect">
            <a:avLst/>
          </a:prstGeom>
          <a:noFill/>
        </p:spPr>
        <p:txBody>
          <a:bodyPr wrap="none" rtlCol="0">
            <a:spAutoFit/>
          </a:bodyPr>
          <a:lstStyle/>
          <a:p>
            <a:endParaRPr lang="en-US" sz="1350" dirty="0"/>
          </a:p>
        </p:txBody>
      </p:sp>
      <p:pic>
        <p:nvPicPr>
          <p:cNvPr id="7" name="Picture 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4426735" y="1917728"/>
            <a:ext cx="1995670" cy="387863"/>
          </a:xfrm>
          <a:prstGeom prst="rect">
            <a:avLst/>
          </a:prstGeom>
        </p:spPr>
      </p:pic>
      <p:pic>
        <p:nvPicPr>
          <p:cNvPr id="19" name="Picture 1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3098220" y="1948681"/>
            <a:ext cx="1095721" cy="605651"/>
          </a:xfrm>
          <a:prstGeom prst="rect">
            <a:avLst/>
          </a:prstGeom>
        </p:spPr>
      </p:pic>
      <p:pic>
        <p:nvPicPr>
          <p:cNvPr id="22" name="Picture 21"/>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6030936" y="3460517"/>
            <a:ext cx="887198" cy="325617"/>
          </a:xfrm>
          <a:prstGeom prst="rect">
            <a:avLst/>
          </a:prstGeom>
        </p:spPr>
      </p:pic>
      <p:pic>
        <p:nvPicPr>
          <p:cNvPr id="26" name="Picture 25"/>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7058539" y="3377203"/>
            <a:ext cx="729360" cy="341340"/>
          </a:xfrm>
          <a:prstGeom prst="rect">
            <a:avLst/>
          </a:prstGeom>
        </p:spPr>
      </p:pic>
      <p:pic>
        <p:nvPicPr>
          <p:cNvPr id="27" name="Picture 26"/>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4357548" y="3348152"/>
            <a:ext cx="906709" cy="294266"/>
          </a:xfrm>
          <a:prstGeom prst="rect">
            <a:avLst/>
          </a:prstGeom>
        </p:spPr>
      </p:pic>
      <p:pic>
        <p:nvPicPr>
          <p:cNvPr id="30" name="Picture 29"/>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4192743" y="4118107"/>
            <a:ext cx="1037412" cy="180848"/>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105155" y="3211822"/>
            <a:ext cx="1065673" cy="231668"/>
          </a:xfrm>
          <a:prstGeom prst="rect">
            <a:avLst/>
          </a:prstGeom>
        </p:spPr>
      </p:pic>
      <p:pic>
        <p:nvPicPr>
          <p:cNvPr id="35" name="Picture 34"/>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5457095" y="2944192"/>
            <a:ext cx="778601" cy="373080"/>
          </a:xfrm>
          <a:prstGeom prst="rect">
            <a:avLst/>
          </a:prstGeom>
        </p:spPr>
      </p:pic>
      <p:pic>
        <p:nvPicPr>
          <p:cNvPr id="36" name="Picture 35"/>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348412" y="4374114"/>
            <a:ext cx="987816" cy="182885"/>
          </a:xfrm>
          <a:prstGeom prst="rect">
            <a:avLst/>
          </a:prstGeom>
        </p:spPr>
      </p:pic>
      <p:pic>
        <p:nvPicPr>
          <p:cNvPr id="38" name="Picture 37"/>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312518" y="3720845"/>
            <a:ext cx="958933" cy="289715"/>
          </a:xfrm>
          <a:prstGeom prst="rect">
            <a:avLst/>
          </a:prstGeom>
        </p:spPr>
      </p:pic>
      <p:pic>
        <p:nvPicPr>
          <p:cNvPr id="43" name="Picture 42"/>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2895726" y="4122336"/>
            <a:ext cx="646013" cy="469828"/>
          </a:xfrm>
          <a:prstGeom prst="rect">
            <a:avLst/>
          </a:prstGeom>
        </p:spPr>
      </p:pic>
      <p:pic>
        <p:nvPicPr>
          <p:cNvPr id="45" name="Picture 44"/>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7003301" y="4160115"/>
            <a:ext cx="882678" cy="357686"/>
          </a:xfrm>
          <a:prstGeom prst="rect">
            <a:avLst/>
          </a:prstGeom>
        </p:spPr>
      </p:pic>
      <p:pic>
        <p:nvPicPr>
          <p:cNvPr id="46" name="Picture 45"/>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3160476" y="3744724"/>
            <a:ext cx="956133" cy="250095"/>
          </a:xfrm>
          <a:prstGeom prst="rect">
            <a:avLst/>
          </a:prstGeom>
        </p:spPr>
      </p:pic>
      <p:pic>
        <p:nvPicPr>
          <p:cNvPr id="47" name="Picture 46"/>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5313697" y="4119602"/>
            <a:ext cx="848228" cy="345954"/>
          </a:xfrm>
          <a:prstGeom prst="rect">
            <a:avLst/>
          </a:prstGeom>
        </p:spPr>
      </p:pic>
      <p:pic>
        <p:nvPicPr>
          <p:cNvPr id="9" name="Picture 8"/>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3599670" y="4135027"/>
            <a:ext cx="468740" cy="468740"/>
          </a:xfrm>
          <a:prstGeom prst="rect">
            <a:avLst/>
          </a:prstGeom>
        </p:spPr>
      </p:pic>
      <p:pic>
        <p:nvPicPr>
          <p:cNvPr id="44" name="Picture 43" descr="CMH KC blue white"/>
          <p:cNvPicPr>
            <a:picLocks noChangeAspect="1"/>
          </p:cNvPicPr>
          <p:nvPr/>
        </p:nvPicPr>
        <p:blipFill>
          <a:blip r:embed="rId40" cstate="print"/>
          <a:srcRect/>
          <a:stretch>
            <a:fillRect/>
          </a:stretch>
        </p:blipFill>
        <p:spPr bwMode="auto">
          <a:xfrm>
            <a:off x="1262249" y="4717278"/>
            <a:ext cx="1167614" cy="243253"/>
          </a:xfrm>
          <a:prstGeom prst="rect">
            <a:avLst/>
          </a:prstGeom>
          <a:noFill/>
          <a:ln w="9525">
            <a:noFill/>
            <a:miter lim="800000"/>
            <a:headEnd/>
            <a:tailEnd/>
          </a:ln>
        </p:spPr>
      </p:pic>
      <p:pic>
        <p:nvPicPr>
          <p:cNvPr id="13" name="Picture 12"/>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906531" y="4004416"/>
            <a:ext cx="1032791" cy="304046"/>
          </a:xfrm>
          <a:prstGeom prst="rect">
            <a:avLst/>
          </a:prstGeom>
        </p:spPr>
      </p:pic>
      <p:pic>
        <p:nvPicPr>
          <p:cNvPr id="18" name="Picture 17"/>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3086733" y="4329971"/>
            <a:ext cx="1397656" cy="1080007"/>
          </a:xfrm>
          <a:prstGeom prst="rect">
            <a:avLst/>
          </a:prstGeom>
        </p:spPr>
      </p:pic>
      <p:pic>
        <p:nvPicPr>
          <p:cNvPr id="20" name="Picture 19"/>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7218534" y="4498557"/>
            <a:ext cx="706442" cy="629732"/>
          </a:xfrm>
          <a:prstGeom prst="rect">
            <a:avLst/>
          </a:prstGeom>
        </p:spPr>
      </p:pic>
      <p:pic>
        <p:nvPicPr>
          <p:cNvPr id="48" name="Picture 47"/>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4223969" y="4357005"/>
            <a:ext cx="415047" cy="419198"/>
          </a:xfrm>
          <a:prstGeom prst="rect">
            <a:avLst/>
          </a:prstGeom>
        </p:spPr>
      </p:pic>
      <p:pic>
        <p:nvPicPr>
          <p:cNvPr id="49" name="Picture 48"/>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5727405" y="4702936"/>
            <a:ext cx="1303895" cy="231965"/>
          </a:xfrm>
          <a:prstGeom prst="rect">
            <a:avLst/>
          </a:prstGeom>
        </p:spPr>
      </p:pic>
      <p:pic>
        <p:nvPicPr>
          <p:cNvPr id="50" name="Picture 49"/>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4707082" y="4546189"/>
            <a:ext cx="833090" cy="456076"/>
          </a:xfrm>
          <a:prstGeom prst="rect">
            <a:avLst/>
          </a:prstGeom>
        </p:spPr>
      </p:pic>
      <p:pic>
        <p:nvPicPr>
          <p:cNvPr id="51" name="Picture 50"/>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256898" y="475203"/>
            <a:ext cx="1875050" cy="802023"/>
          </a:xfrm>
          <a:prstGeom prst="rect">
            <a:avLst/>
          </a:prstGeom>
        </p:spPr>
      </p:pic>
      <p:pic>
        <p:nvPicPr>
          <p:cNvPr id="15" name="Picture 14"/>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6104729" y="3952870"/>
            <a:ext cx="811334" cy="545687"/>
          </a:xfrm>
          <a:prstGeom prst="rect">
            <a:avLst/>
          </a:prstGeom>
        </p:spPr>
      </p:pic>
      <p:sp>
        <p:nvSpPr>
          <p:cNvPr id="52" name="TextBox 51"/>
          <p:cNvSpPr txBox="1"/>
          <p:nvPr/>
        </p:nvSpPr>
        <p:spPr>
          <a:xfrm>
            <a:off x="10172700" y="2943225"/>
            <a:ext cx="184731" cy="300082"/>
          </a:xfrm>
          <a:prstGeom prst="rect">
            <a:avLst/>
          </a:prstGeom>
          <a:noFill/>
        </p:spPr>
        <p:txBody>
          <a:bodyPr wrap="none" rtlCol="0">
            <a:spAutoFit/>
          </a:bodyPr>
          <a:lstStyle/>
          <a:p>
            <a:endParaRPr lang="en-US" sz="1350"/>
          </a:p>
        </p:txBody>
      </p:sp>
    </p:spTree>
    <p:extLst>
      <p:ext uri="{BB962C8B-B14F-4D97-AF65-F5344CB8AC3E}">
        <p14:creationId xmlns:p14="http://schemas.microsoft.com/office/powerpoint/2010/main" val="14638661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Constructors</a:t>
            </a:r>
            <a:endParaRPr lang="en-US" dirty="0"/>
          </a:p>
        </p:txBody>
      </p:sp>
      <p:sp>
        <p:nvSpPr>
          <p:cNvPr id="3" name="Content Placeholder 2"/>
          <p:cNvSpPr>
            <a:spLocks noGrp="1"/>
          </p:cNvSpPr>
          <p:nvPr>
            <p:ph idx="1"/>
          </p:nvPr>
        </p:nvSpPr>
        <p:spPr>
          <a:xfrm>
            <a:off x="457200" y="1004242"/>
            <a:ext cx="8229600" cy="3665729"/>
          </a:xfrm>
        </p:spPr>
        <p:txBody>
          <a:bodyPr>
            <a:normAutofit fontScale="92500"/>
          </a:bodyPr>
          <a:lstStyle/>
          <a:p>
            <a:r>
              <a:rPr lang="en-US" dirty="0">
                <a:solidFill>
                  <a:schemeClr val="bg1"/>
                </a:solidFill>
              </a:rPr>
              <a:t>Constructors within Objective-C start with a </a:t>
            </a:r>
            <a:r>
              <a:rPr lang="en-US" dirty="0" smtClean="0">
                <a:solidFill>
                  <a:schemeClr val="bg1"/>
                </a:solidFill>
              </a:rPr>
              <a:t>“</a:t>
            </a:r>
            <a:r>
              <a:rPr lang="en-US" dirty="0" smtClean="0">
                <a:solidFill>
                  <a:schemeClr val="bg1"/>
                </a:solidFill>
              </a:rPr>
              <a:t>-”.</a:t>
            </a:r>
            <a:endParaRPr lang="en-US" dirty="0" smtClean="0">
              <a:solidFill>
                <a:schemeClr val="bg1"/>
              </a:solidFill>
            </a:endParaRPr>
          </a:p>
          <a:p>
            <a:r>
              <a:rPr lang="en-US" dirty="0">
                <a:solidFill>
                  <a:schemeClr val="bg1"/>
                </a:solidFill>
              </a:rPr>
              <a:t>G</a:t>
            </a:r>
            <a:r>
              <a:rPr lang="en-US" dirty="0" smtClean="0">
                <a:solidFill>
                  <a:schemeClr val="bg1"/>
                </a:solidFill>
              </a:rPr>
              <a:t>enerally </a:t>
            </a:r>
            <a:r>
              <a:rPr lang="en-US" dirty="0">
                <a:solidFill>
                  <a:schemeClr val="bg1"/>
                </a:solidFill>
              </a:rPr>
              <a:t>return an “instancetype” or “id”. </a:t>
            </a:r>
            <a:endParaRPr lang="en-US" dirty="0" smtClean="0">
              <a:solidFill>
                <a:schemeClr val="bg1"/>
              </a:solidFill>
            </a:endParaRPr>
          </a:p>
          <a:p>
            <a:r>
              <a:rPr lang="en-US" dirty="0" smtClean="0">
                <a:solidFill>
                  <a:schemeClr val="bg1"/>
                </a:solidFill>
              </a:rPr>
              <a:t>Convention </a:t>
            </a:r>
            <a:r>
              <a:rPr lang="en-US" dirty="0">
                <a:solidFill>
                  <a:schemeClr val="bg1"/>
                </a:solidFill>
              </a:rPr>
              <a:t>has it that the constructor’s name begin with “init</a:t>
            </a:r>
            <a:r>
              <a:rPr lang="en-US" dirty="0" smtClean="0">
                <a:solidFill>
                  <a:schemeClr val="bg1"/>
                </a:solidFill>
              </a:rPr>
              <a:t>”.</a:t>
            </a:r>
          </a:p>
          <a:p>
            <a:pPr fontAlgn="base"/>
            <a:r>
              <a:rPr lang="en-US" dirty="0">
                <a:solidFill>
                  <a:schemeClr val="bg1"/>
                </a:solidFill>
              </a:rPr>
              <a:t>To bind to any other Objective-C constructor the following rules must be followed:</a:t>
            </a:r>
          </a:p>
          <a:p>
            <a:pPr lvl="1" fontAlgn="base"/>
            <a:r>
              <a:rPr lang="en-US" sz="2200" dirty="0">
                <a:solidFill>
                  <a:schemeClr val="bg1"/>
                </a:solidFill>
              </a:rPr>
              <a:t>The [Export] attribute with the custom constructor’s name is still used.</a:t>
            </a:r>
          </a:p>
          <a:p>
            <a:pPr lvl="1" fontAlgn="base"/>
            <a:r>
              <a:rPr lang="en-US" sz="2200" dirty="0">
                <a:solidFill>
                  <a:schemeClr val="bg1"/>
                </a:solidFill>
              </a:rPr>
              <a:t>The method must return an </a:t>
            </a:r>
            <a:r>
              <a:rPr lang="en-US" sz="2200" dirty="0" smtClean="0">
                <a:solidFill>
                  <a:schemeClr val="bg1"/>
                </a:solidFill>
              </a:rPr>
              <a:t>IntPtr (pointer)</a:t>
            </a:r>
            <a:r>
              <a:rPr lang="en-US" sz="2200" dirty="0">
                <a:solidFill>
                  <a:schemeClr val="bg1"/>
                </a:solidFill>
              </a:rPr>
              <a:t> </a:t>
            </a:r>
            <a:r>
              <a:rPr lang="en-US" sz="2200" dirty="0" smtClean="0">
                <a:solidFill>
                  <a:schemeClr val="bg1"/>
                </a:solidFill>
              </a:rPr>
              <a:t>object.</a:t>
            </a:r>
            <a:endParaRPr lang="en-US" sz="2200" dirty="0">
              <a:solidFill>
                <a:schemeClr val="bg1"/>
              </a:solidFill>
            </a:endParaRPr>
          </a:p>
          <a:p>
            <a:pPr lvl="1" fontAlgn="base"/>
            <a:r>
              <a:rPr lang="en-US" sz="2200" dirty="0">
                <a:solidFill>
                  <a:schemeClr val="bg1"/>
                </a:solidFill>
              </a:rPr>
              <a:t>The method name must be </a:t>
            </a:r>
            <a:r>
              <a:rPr lang="en-US" sz="2200" i="1" dirty="0" smtClean="0">
                <a:solidFill>
                  <a:schemeClr val="bg1"/>
                </a:solidFill>
              </a:rPr>
              <a:t>Constructor</a:t>
            </a:r>
            <a:r>
              <a:rPr lang="en-US" sz="2200" dirty="0" smtClean="0">
                <a:solidFill>
                  <a:schemeClr val="bg1"/>
                </a:solidFill>
              </a:rPr>
              <a:t>.</a:t>
            </a:r>
            <a:endParaRPr lang="en-US" sz="2200"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16555704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a:t>
            </a:r>
            <a:r>
              <a:rPr lang="en-US" dirty="0" smtClean="0"/>
              <a:t>Constructors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32" y="2024743"/>
            <a:ext cx="7679136" cy="855981"/>
          </a:xfrm>
          <a:prstGeom prst="rect">
            <a:avLst/>
          </a:prstGeom>
        </p:spPr>
      </p:pic>
    </p:spTree>
    <p:extLst>
      <p:ext uri="{BB962C8B-B14F-4D97-AF65-F5344CB8AC3E}">
        <p14:creationId xmlns:p14="http://schemas.microsoft.com/office/powerpoint/2010/main" val="10918037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Methods</a:t>
            </a:r>
            <a:endParaRPr lang="en-US" dirty="0"/>
          </a:p>
        </p:txBody>
      </p:sp>
      <p:sp>
        <p:nvSpPr>
          <p:cNvPr id="3" name="Content Placeholder 2"/>
          <p:cNvSpPr>
            <a:spLocks noGrp="1"/>
          </p:cNvSpPr>
          <p:nvPr>
            <p:ph idx="1"/>
          </p:nvPr>
        </p:nvSpPr>
        <p:spPr>
          <a:xfrm>
            <a:off x="457200" y="1004242"/>
            <a:ext cx="8229600" cy="3766062"/>
          </a:xfrm>
        </p:spPr>
        <p:txBody>
          <a:bodyPr>
            <a:normAutofit lnSpcReduction="10000"/>
          </a:bodyPr>
          <a:lstStyle/>
          <a:p>
            <a:r>
              <a:rPr lang="en-US" dirty="0">
                <a:solidFill>
                  <a:schemeClr val="bg1"/>
                </a:solidFill>
              </a:rPr>
              <a:t>Method definitions are found within the class definition itself. </a:t>
            </a:r>
            <a:endParaRPr lang="en-US" dirty="0" smtClean="0">
              <a:solidFill>
                <a:schemeClr val="bg1"/>
              </a:solidFill>
            </a:endParaRPr>
          </a:p>
          <a:p>
            <a:r>
              <a:rPr lang="en-US" dirty="0" smtClean="0">
                <a:solidFill>
                  <a:schemeClr val="bg1"/>
                </a:solidFill>
              </a:rPr>
              <a:t>Start with </a:t>
            </a:r>
            <a:r>
              <a:rPr lang="en-US" dirty="0">
                <a:solidFill>
                  <a:schemeClr val="bg1"/>
                </a:solidFill>
              </a:rPr>
              <a:t>a “-” or “+” character. </a:t>
            </a:r>
            <a:endParaRPr lang="en-US" dirty="0" smtClean="0">
              <a:solidFill>
                <a:schemeClr val="bg1"/>
              </a:solidFill>
            </a:endParaRPr>
          </a:p>
          <a:p>
            <a:pPr lvl="1"/>
            <a:r>
              <a:rPr lang="en-US" sz="2200" dirty="0" smtClean="0">
                <a:solidFill>
                  <a:schemeClr val="bg1"/>
                </a:solidFill>
              </a:rPr>
              <a:t>The </a:t>
            </a:r>
            <a:r>
              <a:rPr lang="en-US" sz="2200" dirty="0" smtClean="0">
                <a:solidFill>
                  <a:schemeClr val="bg1"/>
                </a:solidFill>
              </a:rPr>
              <a:t>– indicates an </a:t>
            </a:r>
            <a:r>
              <a:rPr lang="en-US" sz="2200" dirty="0">
                <a:solidFill>
                  <a:schemeClr val="bg1"/>
                </a:solidFill>
              </a:rPr>
              <a:t>instance </a:t>
            </a:r>
            <a:r>
              <a:rPr lang="en-US" sz="2200" dirty="0" smtClean="0">
                <a:solidFill>
                  <a:schemeClr val="bg1"/>
                </a:solidFill>
              </a:rPr>
              <a:t>method</a:t>
            </a:r>
          </a:p>
          <a:p>
            <a:pPr lvl="1"/>
            <a:r>
              <a:rPr lang="en-US" sz="2200" dirty="0">
                <a:solidFill>
                  <a:schemeClr val="bg1"/>
                </a:solidFill>
              </a:rPr>
              <a:t>T</a:t>
            </a:r>
            <a:r>
              <a:rPr lang="en-US" sz="2200" dirty="0" smtClean="0">
                <a:solidFill>
                  <a:schemeClr val="bg1"/>
                </a:solidFill>
              </a:rPr>
              <a:t>he </a:t>
            </a:r>
            <a:r>
              <a:rPr lang="en-US" sz="2200" dirty="0">
                <a:solidFill>
                  <a:schemeClr val="bg1"/>
                </a:solidFill>
              </a:rPr>
              <a:t>+ indicates a static method. </a:t>
            </a:r>
            <a:endParaRPr lang="en-US" sz="2200" dirty="0" smtClean="0">
              <a:solidFill>
                <a:schemeClr val="bg1"/>
              </a:solidFill>
            </a:endParaRPr>
          </a:p>
          <a:p>
            <a:r>
              <a:rPr lang="en-US" dirty="0" smtClean="0">
                <a:solidFill>
                  <a:schemeClr val="bg1"/>
                </a:solidFill>
              </a:rPr>
              <a:t>The </a:t>
            </a:r>
            <a:r>
              <a:rPr lang="en-US" dirty="0">
                <a:solidFill>
                  <a:schemeClr val="bg1"/>
                </a:solidFill>
              </a:rPr>
              <a:t>return type of the method is indicated next, surrounded by parentheses. </a:t>
            </a:r>
            <a:endParaRPr lang="en-US" dirty="0" smtClean="0">
              <a:solidFill>
                <a:schemeClr val="bg1"/>
              </a:solidFill>
            </a:endParaRPr>
          </a:p>
          <a:p>
            <a:r>
              <a:rPr lang="en-US" dirty="0" smtClean="0">
                <a:solidFill>
                  <a:schemeClr val="bg1"/>
                </a:solidFill>
              </a:rPr>
              <a:t>In </a:t>
            </a:r>
            <a:r>
              <a:rPr lang="en-US" dirty="0">
                <a:solidFill>
                  <a:schemeClr val="bg1"/>
                </a:solidFill>
              </a:rPr>
              <a:t>Objective-C the entire method name is separated by colons, followed by an input parameter’s type surrounded by parentheses, and then the parameter’s name. </a:t>
            </a:r>
            <a:endParaRPr lang="en-US" dirty="0" smtClean="0">
              <a:solidFill>
                <a:schemeClr val="bg1"/>
              </a:solidFill>
            </a:endParaRPr>
          </a:p>
        </p:txBody>
      </p:sp>
    </p:spTree>
    <p:extLst>
      <p:ext uri="{BB962C8B-B14F-4D97-AF65-F5344CB8AC3E}">
        <p14:creationId xmlns:p14="http://schemas.microsoft.com/office/powerpoint/2010/main" val="15736178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Methods</a:t>
            </a:r>
            <a:endParaRPr lang="en-US" dirty="0"/>
          </a:p>
        </p:txBody>
      </p:sp>
      <p:sp>
        <p:nvSpPr>
          <p:cNvPr id="3" name="Content Placeholder 2"/>
          <p:cNvSpPr>
            <a:spLocks noGrp="1"/>
          </p:cNvSpPr>
          <p:nvPr>
            <p:ph idx="1"/>
          </p:nvPr>
        </p:nvSpPr>
        <p:spPr>
          <a:xfrm>
            <a:off x="457200" y="1004242"/>
            <a:ext cx="8229600" cy="2278785"/>
          </a:xfrm>
        </p:spPr>
        <p:txBody>
          <a:bodyPr>
            <a:normAutofit fontScale="77500" lnSpcReduction="20000"/>
          </a:bodyPr>
          <a:lstStyle/>
          <a:p>
            <a:pPr marL="0" indent="0">
              <a:buNone/>
            </a:pPr>
            <a:r>
              <a:rPr lang="en-US" dirty="0" smtClean="0">
                <a:solidFill>
                  <a:schemeClr val="bg1"/>
                </a:solidFill>
              </a:rPr>
              <a:t>Binding </a:t>
            </a:r>
            <a:r>
              <a:rPr lang="en-US" dirty="0">
                <a:solidFill>
                  <a:schemeClr val="bg1"/>
                </a:solidFill>
              </a:rPr>
              <a:t>methods is relatively straight </a:t>
            </a:r>
            <a:r>
              <a:rPr lang="en-US" dirty="0" smtClean="0">
                <a:solidFill>
                  <a:schemeClr val="bg1"/>
                </a:solidFill>
              </a:rPr>
              <a:t>forwar</a:t>
            </a:r>
            <a:r>
              <a:rPr lang="en-US" dirty="0" smtClean="0">
                <a:solidFill>
                  <a:schemeClr val="bg1"/>
                </a:solidFill>
              </a:rPr>
              <a:t>d:</a:t>
            </a:r>
          </a:p>
          <a:p>
            <a:pPr marL="0" indent="0">
              <a:buNone/>
            </a:pPr>
            <a:endParaRPr lang="en-US" dirty="0" smtClean="0">
              <a:solidFill>
                <a:schemeClr val="bg1"/>
              </a:solidFill>
            </a:endParaRPr>
          </a:p>
          <a:p>
            <a:pPr lvl="1">
              <a:buFont typeface="Arial" charset="0"/>
              <a:buChar char="•"/>
            </a:pPr>
            <a:r>
              <a:rPr lang="en-US" sz="2200" dirty="0" smtClean="0">
                <a:solidFill>
                  <a:schemeClr val="bg1"/>
                </a:solidFill>
              </a:rPr>
              <a:t>All </a:t>
            </a:r>
            <a:r>
              <a:rPr lang="en-US" sz="2200" dirty="0">
                <a:solidFill>
                  <a:schemeClr val="bg1"/>
                </a:solidFill>
              </a:rPr>
              <a:t>methods are decorated with an [Export] attribute. </a:t>
            </a:r>
            <a:endParaRPr lang="en-US" sz="2200" dirty="0" smtClean="0">
              <a:solidFill>
                <a:schemeClr val="bg1"/>
              </a:solidFill>
            </a:endParaRPr>
          </a:p>
          <a:p>
            <a:pPr lvl="1">
              <a:buFont typeface="Arial" charset="0"/>
              <a:buChar char="•"/>
            </a:pPr>
            <a:r>
              <a:rPr lang="en-US" sz="2200" dirty="0" smtClean="0">
                <a:solidFill>
                  <a:schemeClr val="bg1"/>
                </a:solidFill>
              </a:rPr>
              <a:t>The </a:t>
            </a:r>
            <a:r>
              <a:rPr lang="en-US" sz="2200" dirty="0">
                <a:solidFill>
                  <a:schemeClr val="bg1"/>
                </a:solidFill>
              </a:rPr>
              <a:t>return value of the C# declaration will be the same as the Objective-C one</a:t>
            </a:r>
            <a:r>
              <a:rPr lang="en-US" sz="2200" dirty="0" smtClean="0">
                <a:solidFill>
                  <a:schemeClr val="bg1"/>
                </a:solidFill>
              </a:rPr>
              <a:t>.</a:t>
            </a:r>
          </a:p>
          <a:p>
            <a:pPr lvl="1">
              <a:buFont typeface="Arial" charset="0"/>
              <a:buChar char="•"/>
            </a:pPr>
            <a:r>
              <a:rPr lang="en-US" sz="2400" dirty="0">
                <a:solidFill>
                  <a:schemeClr val="bg1"/>
                </a:solidFill>
              </a:rPr>
              <a:t>Data type conversions can be found in the Xamarin documentation. (i.e. </a:t>
            </a:r>
            <a:r>
              <a:rPr lang="en-US" sz="2400" dirty="0" err="1">
                <a:solidFill>
                  <a:schemeClr val="bg1"/>
                </a:solidFill>
              </a:rPr>
              <a:t>NSInteger</a:t>
            </a:r>
            <a:r>
              <a:rPr lang="en-US" sz="2400" dirty="0">
                <a:solidFill>
                  <a:schemeClr val="bg1"/>
                </a:solidFill>
              </a:rPr>
              <a:t> = </a:t>
            </a:r>
            <a:r>
              <a:rPr lang="en-US" sz="2400" dirty="0" err="1">
                <a:solidFill>
                  <a:schemeClr val="bg1"/>
                </a:solidFill>
              </a:rPr>
              <a:t>nint</a:t>
            </a:r>
            <a:r>
              <a:rPr lang="en-US" sz="2400" dirty="0">
                <a:solidFill>
                  <a:schemeClr val="bg1"/>
                </a:solidFill>
              </a:rPr>
              <a:t>, int, long, float = </a:t>
            </a:r>
            <a:r>
              <a:rPr lang="en-US" sz="2400" dirty="0" err="1">
                <a:solidFill>
                  <a:schemeClr val="bg1"/>
                </a:solidFill>
              </a:rPr>
              <a:t>NSNumber</a:t>
            </a:r>
            <a:r>
              <a:rPr lang="en-US" sz="2400" dirty="0">
                <a:solidFill>
                  <a:schemeClr val="bg1"/>
                </a:solidFill>
              </a:rPr>
              <a:t>, etc.)</a:t>
            </a:r>
          </a:p>
          <a:p>
            <a:pPr lvl="1">
              <a:buFont typeface="Arial" charset="0"/>
              <a:buChar char="•"/>
            </a:pPr>
            <a:endParaRPr lang="en-US" sz="2200"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3430814"/>
            <a:ext cx="7543800" cy="698500"/>
          </a:xfrm>
          <a:prstGeom prst="rect">
            <a:avLst/>
          </a:prstGeom>
        </p:spPr>
      </p:pic>
    </p:spTree>
    <p:extLst>
      <p:ext uri="{BB962C8B-B14F-4D97-AF65-F5344CB8AC3E}">
        <p14:creationId xmlns:p14="http://schemas.microsoft.com/office/powerpoint/2010/main" val="497294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Properties</a:t>
            </a:r>
            <a:endParaRPr lang="en-US" dirty="0"/>
          </a:p>
        </p:txBody>
      </p:sp>
      <p:sp>
        <p:nvSpPr>
          <p:cNvPr id="3" name="Content Placeholder 2"/>
          <p:cNvSpPr>
            <a:spLocks noGrp="1"/>
          </p:cNvSpPr>
          <p:nvPr>
            <p:ph idx="1"/>
          </p:nvPr>
        </p:nvSpPr>
        <p:spPr>
          <a:xfrm>
            <a:off x="457200" y="1004242"/>
            <a:ext cx="8229600" cy="2499122"/>
          </a:xfrm>
        </p:spPr>
        <p:txBody>
          <a:bodyPr>
            <a:normAutofit fontScale="92500"/>
          </a:bodyPr>
          <a:lstStyle/>
          <a:p>
            <a:r>
              <a:rPr lang="en-US" dirty="0">
                <a:solidFill>
                  <a:schemeClr val="bg1"/>
                </a:solidFill>
              </a:rPr>
              <a:t>Properties start with “@property</a:t>
            </a:r>
            <a:r>
              <a:rPr lang="en-US" dirty="0" smtClean="0">
                <a:solidFill>
                  <a:schemeClr val="bg1"/>
                </a:solidFill>
              </a:rPr>
              <a:t>”.</a:t>
            </a:r>
            <a:endParaRPr lang="en-US" dirty="0" smtClean="0">
              <a:solidFill>
                <a:schemeClr val="bg1"/>
              </a:solidFill>
            </a:endParaRPr>
          </a:p>
          <a:p>
            <a:r>
              <a:rPr lang="en-US" dirty="0" smtClean="0">
                <a:solidFill>
                  <a:schemeClr val="bg1"/>
                </a:solidFill>
              </a:rPr>
              <a:t>For binding use the</a:t>
            </a:r>
            <a:r>
              <a:rPr lang="en-US" dirty="0">
                <a:solidFill>
                  <a:schemeClr val="bg1"/>
                </a:solidFill>
              </a:rPr>
              <a:t> [Export] attribute. </a:t>
            </a:r>
            <a:endParaRPr lang="en-US" dirty="0" smtClean="0">
              <a:solidFill>
                <a:schemeClr val="bg1"/>
              </a:solidFill>
            </a:endParaRPr>
          </a:p>
          <a:p>
            <a:r>
              <a:rPr lang="en-US" dirty="0" smtClean="0">
                <a:solidFill>
                  <a:schemeClr val="bg1"/>
                </a:solidFill>
              </a:rPr>
              <a:t>Can use </a:t>
            </a:r>
            <a:r>
              <a:rPr lang="en-US" dirty="0">
                <a:solidFill>
                  <a:schemeClr val="bg1"/>
                </a:solidFill>
              </a:rPr>
              <a:t>the [Internal] and [Static</a:t>
            </a:r>
            <a:r>
              <a:rPr lang="en-US" dirty="0" smtClean="0">
                <a:solidFill>
                  <a:schemeClr val="bg1"/>
                </a:solidFill>
              </a:rPr>
              <a:t>] attributes </a:t>
            </a:r>
            <a:r>
              <a:rPr lang="en-US" dirty="0">
                <a:solidFill>
                  <a:schemeClr val="bg1"/>
                </a:solidFill>
              </a:rPr>
              <a:t>just as in methods. </a:t>
            </a:r>
            <a:endParaRPr lang="en-US" dirty="0" smtClean="0">
              <a:solidFill>
                <a:schemeClr val="bg1"/>
              </a:solidFill>
            </a:endParaRPr>
          </a:p>
          <a:p>
            <a:r>
              <a:rPr lang="en-US" dirty="0" smtClean="0">
                <a:solidFill>
                  <a:schemeClr val="bg1"/>
                </a:solidFill>
              </a:rPr>
              <a:t>The</a:t>
            </a:r>
            <a:r>
              <a:rPr lang="en-US" dirty="0">
                <a:solidFill>
                  <a:schemeClr val="bg1"/>
                </a:solidFill>
              </a:rPr>
              <a:t> [NullAllowed] attribute can be specified on the property itself or on the setter.</a:t>
            </a:r>
            <a:endParaRPr lang="en-US" dirty="0" smtClean="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828" y="3505351"/>
            <a:ext cx="7206343" cy="761495"/>
          </a:xfrm>
          <a:prstGeom prst="rect">
            <a:avLst/>
          </a:prstGeom>
        </p:spPr>
      </p:pic>
    </p:spTree>
    <p:extLst>
      <p:ext uri="{BB962C8B-B14F-4D97-AF65-F5344CB8AC3E}">
        <p14:creationId xmlns:p14="http://schemas.microsoft.com/office/powerpoint/2010/main" val="9690273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Binding Blocks</a:t>
            </a:r>
            <a:endParaRPr lang="en-US" dirty="0"/>
          </a:p>
        </p:txBody>
      </p:sp>
      <p:sp>
        <p:nvSpPr>
          <p:cNvPr id="3" name="Content Placeholder 2"/>
          <p:cNvSpPr>
            <a:spLocks noGrp="1"/>
          </p:cNvSpPr>
          <p:nvPr>
            <p:ph idx="1"/>
          </p:nvPr>
        </p:nvSpPr>
        <p:spPr>
          <a:xfrm>
            <a:off x="457200" y="1004242"/>
            <a:ext cx="8229600" cy="2294129"/>
          </a:xfrm>
        </p:spPr>
        <p:txBody>
          <a:bodyPr>
            <a:normAutofit/>
          </a:bodyPr>
          <a:lstStyle/>
          <a:p>
            <a:r>
              <a:rPr lang="en-US" dirty="0" smtClean="0">
                <a:solidFill>
                  <a:schemeClr val="bg1"/>
                </a:solidFill>
              </a:rPr>
              <a:t>Blocks </a:t>
            </a:r>
            <a:r>
              <a:rPr lang="en-US" dirty="0">
                <a:solidFill>
                  <a:schemeClr val="bg1"/>
                </a:solidFill>
              </a:rPr>
              <a:t>are a lot like anonymous methods in C#, and can be thought of as a delegate. </a:t>
            </a:r>
            <a:endParaRPr lang="en-US" dirty="0" smtClean="0">
              <a:solidFill>
                <a:schemeClr val="bg1"/>
              </a:solidFill>
            </a:endParaRPr>
          </a:p>
          <a:p>
            <a:r>
              <a:rPr lang="en-US" dirty="0" smtClean="0">
                <a:solidFill>
                  <a:schemeClr val="bg1"/>
                </a:solidFill>
              </a:rPr>
              <a:t>When you see the “^” </a:t>
            </a:r>
            <a:r>
              <a:rPr lang="en-US" dirty="0">
                <a:solidFill>
                  <a:schemeClr val="bg1"/>
                </a:solidFill>
              </a:rPr>
              <a:t>symbol. </a:t>
            </a:r>
            <a:endParaRPr lang="en-US" dirty="0" smtClean="0">
              <a:solidFill>
                <a:schemeClr val="bg1"/>
              </a:solidFill>
            </a:endParaRPr>
          </a:p>
          <a:p>
            <a:r>
              <a:rPr lang="en-US" dirty="0">
                <a:solidFill>
                  <a:schemeClr val="bg1"/>
                </a:solidFill>
              </a:rPr>
              <a:t>O</a:t>
            </a:r>
            <a:r>
              <a:rPr lang="en-US" dirty="0" smtClean="0">
                <a:solidFill>
                  <a:schemeClr val="bg1"/>
                </a:solidFill>
              </a:rPr>
              <a:t>ne </a:t>
            </a:r>
            <a:r>
              <a:rPr lang="en-US" dirty="0">
                <a:solidFill>
                  <a:schemeClr val="bg1"/>
                </a:solidFill>
              </a:rPr>
              <a:t>or more input parameter types (and sometimes names) following.</a:t>
            </a:r>
            <a:endParaRPr lang="en-US" dirty="0" smtClean="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57" y="3681106"/>
            <a:ext cx="7402286" cy="477847"/>
          </a:xfrm>
          <a:prstGeom prst="rect">
            <a:avLst/>
          </a:prstGeom>
        </p:spPr>
      </p:pic>
    </p:spTree>
    <p:extLst>
      <p:ext uri="{BB962C8B-B14F-4D97-AF65-F5344CB8AC3E}">
        <p14:creationId xmlns:p14="http://schemas.microsoft.com/office/powerpoint/2010/main" val="14039904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Wow, that was a lot of </a:t>
            </a:r>
            <a:r>
              <a:rPr lang="en-US" dirty="0" err="1" smtClean="0"/>
              <a:t>sh</a:t>
            </a:r>
            <a:r>
              <a:rPr lang="en-US" dirty="0" smtClean="0"/>
              <a:t>..stuff!</a:t>
            </a:r>
            <a:endParaRPr lang="en-US" dirty="0"/>
          </a:p>
        </p:txBody>
      </p:sp>
      <p:sp>
        <p:nvSpPr>
          <p:cNvPr id="4" name="Content Placeholder 3"/>
          <p:cNvSpPr>
            <a:spLocks noGrp="1"/>
          </p:cNvSpPr>
          <p:nvPr>
            <p:ph idx="1"/>
          </p:nvPr>
        </p:nvSpPr>
        <p:spPr>
          <a:xfrm>
            <a:off x="457200" y="1004242"/>
            <a:ext cx="8229600" cy="3611825"/>
          </a:xfrm>
        </p:spPr>
        <p:txBody>
          <a:bodyPr>
            <a:normAutofit lnSpcReduction="10000"/>
          </a:bodyPr>
          <a:lstStyle/>
          <a:p>
            <a:pPr marL="0" indent="0">
              <a:buNone/>
            </a:pPr>
            <a:r>
              <a:rPr lang="en-US" sz="2800" dirty="0" smtClean="0">
                <a:solidFill>
                  <a:schemeClr val="bg1"/>
                </a:solidFill>
              </a:rPr>
              <a:t>Objective </a:t>
            </a:r>
            <a:r>
              <a:rPr lang="en-US" sz="2800" dirty="0" smtClean="0">
                <a:solidFill>
                  <a:schemeClr val="bg1"/>
                </a:solidFill>
              </a:rPr>
              <a:t>Sharpie</a:t>
            </a:r>
          </a:p>
          <a:p>
            <a:pPr marL="0" indent="0">
              <a:buNone/>
            </a:pPr>
            <a:endParaRPr lang="en-US" sz="2800" dirty="0" smtClean="0">
              <a:solidFill>
                <a:schemeClr val="bg1"/>
              </a:solidFill>
            </a:endParaRPr>
          </a:p>
          <a:p>
            <a:r>
              <a:rPr lang="en-US" sz="2200" dirty="0" smtClean="0">
                <a:solidFill>
                  <a:schemeClr val="bg1"/>
                </a:solidFill>
              </a:rPr>
              <a:t>A </a:t>
            </a:r>
            <a:r>
              <a:rPr lang="en-US" sz="2200" dirty="0">
                <a:solidFill>
                  <a:schemeClr val="bg1"/>
                </a:solidFill>
              </a:rPr>
              <a:t>command line tool to help bootstrap the first pass of a binding. </a:t>
            </a:r>
            <a:endParaRPr lang="en-US" sz="2200" dirty="0" smtClean="0">
              <a:solidFill>
                <a:schemeClr val="bg1"/>
              </a:solidFill>
            </a:endParaRPr>
          </a:p>
          <a:p>
            <a:r>
              <a:rPr lang="en-US" sz="2200" dirty="0" smtClean="0">
                <a:solidFill>
                  <a:schemeClr val="bg1"/>
                </a:solidFill>
              </a:rPr>
              <a:t>Parses the </a:t>
            </a:r>
            <a:r>
              <a:rPr lang="en-US" sz="2200" dirty="0">
                <a:solidFill>
                  <a:schemeClr val="bg1"/>
                </a:solidFill>
              </a:rPr>
              <a:t>header files of a native library to map the public API into </a:t>
            </a:r>
            <a:r>
              <a:rPr lang="en-US" sz="2200" dirty="0" smtClean="0">
                <a:solidFill>
                  <a:schemeClr val="bg1"/>
                </a:solidFill>
              </a:rPr>
              <a:t>the</a:t>
            </a:r>
            <a:r>
              <a:rPr lang="en-US" sz="2200" dirty="0">
                <a:solidFill>
                  <a:schemeClr val="bg1"/>
                </a:solidFill>
              </a:rPr>
              <a:t> </a:t>
            </a:r>
            <a:r>
              <a:rPr lang="en-US" sz="2200" dirty="0" smtClean="0">
                <a:solidFill>
                  <a:schemeClr val="bg1"/>
                </a:solidFill>
              </a:rPr>
              <a:t>binding definition.</a:t>
            </a:r>
          </a:p>
          <a:p>
            <a:r>
              <a:rPr lang="en-US" sz="2200" dirty="0" smtClean="0">
                <a:solidFill>
                  <a:schemeClr val="bg1"/>
                </a:solidFill>
              </a:rPr>
              <a:t>What can be bound using Objective Sharpie?</a:t>
            </a:r>
          </a:p>
          <a:p>
            <a:pPr lvl="1"/>
            <a:r>
              <a:rPr lang="en-US" sz="2000" dirty="0" smtClean="0">
                <a:solidFill>
                  <a:schemeClr val="bg1"/>
                </a:solidFill>
              </a:rPr>
              <a:t>(XCode) Projects</a:t>
            </a:r>
            <a:endParaRPr lang="en-US" sz="2000" dirty="0" smtClean="0">
              <a:solidFill>
                <a:schemeClr val="bg1"/>
              </a:solidFill>
            </a:endParaRPr>
          </a:p>
          <a:p>
            <a:pPr lvl="1"/>
            <a:r>
              <a:rPr lang="en-US" sz="2000" dirty="0" smtClean="0">
                <a:solidFill>
                  <a:schemeClr val="bg1"/>
                </a:solidFill>
              </a:rPr>
              <a:t>Pods</a:t>
            </a:r>
          </a:p>
          <a:p>
            <a:pPr lvl="1"/>
            <a:r>
              <a:rPr lang="en-US" sz="2000" dirty="0" smtClean="0">
                <a:solidFill>
                  <a:schemeClr val="bg1"/>
                </a:solidFill>
              </a:rPr>
              <a:t>Individual files</a:t>
            </a:r>
          </a:p>
          <a:p>
            <a:endParaRPr lang="en-US" sz="2200" dirty="0" smtClean="0">
              <a:solidFill>
                <a:schemeClr val="bg1"/>
              </a:solidFill>
            </a:endParaRPr>
          </a:p>
          <a:p>
            <a:pPr marL="0" indent="0">
              <a:buNone/>
            </a:pPr>
            <a:endParaRPr lang="en-US" sz="2200" dirty="0">
              <a:solidFill>
                <a:schemeClr val="bg1"/>
              </a:solidFill>
            </a:endParaRPr>
          </a:p>
          <a:p>
            <a:pPr marL="0" indent="0">
              <a:buNone/>
            </a:pPr>
            <a:endParaRPr lang="en-US" sz="2200" dirty="0">
              <a:solidFill>
                <a:schemeClr val="bg1"/>
              </a:solidFill>
            </a:endParaRPr>
          </a:p>
        </p:txBody>
      </p:sp>
    </p:spTree>
    <p:extLst>
      <p:ext uri="{BB962C8B-B14F-4D97-AF65-F5344CB8AC3E}">
        <p14:creationId xmlns:p14="http://schemas.microsoft.com/office/powerpoint/2010/main" val="15869973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 Sharpie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072" y="1598231"/>
            <a:ext cx="4546600" cy="381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327" y="2778055"/>
            <a:ext cx="5232400" cy="977900"/>
          </a:xfrm>
          <a:prstGeom prst="rect">
            <a:avLst/>
          </a:prstGeom>
        </p:spPr>
      </p:pic>
      <p:sp>
        <p:nvSpPr>
          <p:cNvPr id="7" name="TextBox 6"/>
          <p:cNvSpPr txBox="1"/>
          <p:nvPr/>
        </p:nvSpPr>
        <p:spPr>
          <a:xfrm>
            <a:off x="1312980" y="1161214"/>
            <a:ext cx="935962" cy="369332"/>
          </a:xfrm>
          <a:prstGeom prst="rect">
            <a:avLst/>
          </a:prstGeom>
          <a:noFill/>
        </p:spPr>
        <p:txBody>
          <a:bodyPr wrap="none" rtlCol="0">
            <a:spAutoFit/>
          </a:bodyPr>
          <a:lstStyle/>
          <a:p>
            <a:r>
              <a:rPr lang="en-US" dirty="0" smtClean="0">
                <a:solidFill>
                  <a:schemeClr val="bg1"/>
                </a:solidFill>
              </a:rPr>
              <a:t>Projects</a:t>
            </a:r>
            <a:endParaRPr lang="en-US" dirty="0">
              <a:solidFill>
                <a:schemeClr val="bg1"/>
              </a:solidFill>
            </a:endParaRPr>
          </a:p>
        </p:txBody>
      </p:sp>
      <p:sp>
        <p:nvSpPr>
          <p:cNvPr id="8" name="TextBox 7"/>
          <p:cNvSpPr txBox="1"/>
          <p:nvPr/>
        </p:nvSpPr>
        <p:spPr>
          <a:xfrm>
            <a:off x="1312980" y="2193977"/>
            <a:ext cx="1537600" cy="369332"/>
          </a:xfrm>
          <a:prstGeom prst="rect">
            <a:avLst/>
          </a:prstGeom>
          <a:noFill/>
        </p:spPr>
        <p:txBody>
          <a:bodyPr wrap="none" rtlCol="0">
            <a:spAutoFit/>
          </a:bodyPr>
          <a:lstStyle/>
          <a:p>
            <a:r>
              <a:rPr lang="en-US" dirty="0" smtClean="0">
                <a:solidFill>
                  <a:schemeClr val="bg1"/>
                </a:solidFill>
              </a:rPr>
              <a:t>Individual files</a:t>
            </a:r>
            <a:endParaRPr lang="en-US" dirty="0">
              <a:solidFill>
                <a:schemeClr val="bg1"/>
              </a:solidFill>
            </a:endParaRPr>
          </a:p>
        </p:txBody>
      </p:sp>
    </p:spTree>
    <p:extLst>
      <p:ext uri="{BB962C8B-B14F-4D97-AF65-F5344CB8AC3E}">
        <p14:creationId xmlns:p14="http://schemas.microsoft.com/office/powerpoint/2010/main" val="15082583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 Sharpie</a:t>
            </a:r>
            <a:endParaRPr lang="en-US" dirty="0"/>
          </a:p>
        </p:txBody>
      </p:sp>
      <p:sp>
        <p:nvSpPr>
          <p:cNvPr id="7" name="TextBox 6"/>
          <p:cNvSpPr txBox="1"/>
          <p:nvPr/>
        </p:nvSpPr>
        <p:spPr>
          <a:xfrm>
            <a:off x="1306182" y="846532"/>
            <a:ext cx="632096" cy="369332"/>
          </a:xfrm>
          <a:prstGeom prst="rect">
            <a:avLst/>
          </a:prstGeom>
          <a:noFill/>
        </p:spPr>
        <p:txBody>
          <a:bodyPr wrap="none" rtlCol="0">
            <a:spAutoFit/>
          </a:bodyPr>
          <a:lstStyle/>
          <a:p>
            <a:r>
              <a:rPr lang="en-US" dirty="0" smtClean="0">
                <a:solidFill>
                  <a:schemeClr val="bg1"/>
                </a:solidFill>
              </a:rPr>
              <a:t>Pods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86" y="846532"/>
            <a:ext cx="5005614" cy="306506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5486" y="4136625"/>
            <a:ext cx="5005614" cy="437191"/>
          </a:xfrm>
          <a:prstGeom prst="rect">
            <a:avLst/>
          </a:prstGeom>
        </p:spPr>
      </p:pic>
    </p:spTree>
    <p:extLst>
      <p:ext uri="{BB962C8B-B14F-4D97-AF65-F5344CB8AC3E}">
        <p14:creationId xmlns:p14="http://schemas.microsoft.com/office/powerpoint/2010/main" val="18200583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the bindings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94" y="1227315"/>
            <a:ext cx="7976212" cy="3056963"/>
          </a:xfrm>
          <a:prstGeom prst="rect">
            <a:avLst/>
          </a:prstGeom>
        </p:spPr>
      </p:pic>
    </p:spTree>
    <p:extLst>
      <p:ext uri="{BB962C8B-B14F-4D97-AF65-F5344CB8AC3E}">
        <p14:creationId xmlns:p14="http://schemas.microsoft.com/office/powerpoint/2010/main" val="14931876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Xamarin?</a:t>
            </a:r>
            <a:endParaRPr lang="en-US" dirty="0"/>
          </a:p>
        </p:txBody>
      </p:sp>
      <p:sp>
        <p:nvSpPr>
          <p:cNvPr id="3" name="Content Placeholder 2"/>
          <p:cNvSpPr>
            <a:spLocks noGrp="1"/>
          </p:cNvSpPr>
          <p:nvPr>
            <p:ph idx="1"/>
          </p:nvPr>
        </p:nvSpPr>
        <p:spPr/>
        <p:txBody>
          <a:bodyPr>
            <a:normAutofit/>
          </a:bodyPr>
          <a:lstStyle/>
          <a:p>
            <a:pPr marL="0" indent="0">
              <a:buNone/>
            </a:pPr>
            <a:r>
              <a:rPr lang="en-US" dirty="0">
                <a:solidFill>
                  <a:schemeClr val="bg1"/>
                </a:solidFill>
              </a:rPr>
              <a:t>Xamarin is a cross-platform implementations of the Common </a:t>
            </a:r>
            <a:r>
              <a:rPr lang="en-US" dirty="0" smtClean="0">
                <a:solidFill>
                  <a:schemeClr val="bg1"/>
                </a:solidFill>
              </a:rPr>
              <a:t>Language (CLS). </a:t>
            </a:r>
            <a:r>
              <a:rPr lang="en-US" dirty="0" smtClean="0">
                <a:solidFill>
                  <a:schemeClr val="bg1"/>
                </a:solidFill>
              </a:rPr>
              <a:t>CLS is </a:t>
            </a:r>
            <a:r>
              <a:rPr lang="en-US" dirty="0">
                <a:solidFill>
                  <a:schemeClr val="bg1"/>
                </a:solidFill>
              </a:rPr>
              <a:t>a fundamental set of language features supported by the Common Language Runtime (CLR) of the .NET Framework. </a:t>
            </a:r>
            <a:endParaRPr lang="en-US" dirty="0">
              <a:solidFill>
                <a:schemeClr val="bg1"/>
              </a:solidFill>
            </a:endParaRPr>
          </a:p>
          <a:p>
            <a:pPr marL="0" indent="0">
              <a:buNone/>
            </a:pPr>
            <a:r>
              <a:rPr lang="en-US" dirty="0">
                <a:solidFill>
                  <a:schemeClr val="bg1"/>
                </a:solidFill>
              </a:rPr>
              <a:t>With a C#-shared code base, developers can use Xamarin tools to write native Android, iOS, and Windows apps with native user interfaces and share code across multiple platforms.</a:t>
            </a:r>
          </a:p>
          <a:p>
            <a:pPr marL="0" indent="0">
              <a:buNone/>
            </a:pPr>
            <a:endParaRPr lang="en-US" dirty="0" smtClean="0">
              <a:solidFill>
                <a:schemeClr val="bg1"/>
              </a:solidFill>
            </a:endParaRPr>
          </a:p>
        </p:txBody>
      </p:sp>
    </p:spTree>
    <p:extLst>
      <p:ext uri="{BB962C8B-B14F-4D97-AF65-F5344CB8AC3E}">
        <p14:creationId xmlns:p14="http://schemas.microsoft.com/office/powerpoint/2010/main" val="13602466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4476" y="1728333"/>
            <a:ext cx="7465972" cy="1047918"/>
          </a:xfrm>
        </p:spPr>
        <p:txBody>
          <a:bodyPr/>
          <a:lstStyle/>
          <a:p>
            <a:r>
              <a:rPr lang="en-US" sz="6000" dirty="0" smtClean="0">
                <a:solidFill>
                  <a:schemeClr val="bg1"/>
                </a:solidFill>
                <a:latin typeface="Avenir Light" charset="0"/>
                <a:ea typeface="Avenir Light" charset="0"/>
                <a:cs typeface="Avenir Light" charset="0"/>
              </a:rPr>
              <a:t>The code</a:t>
            </a:r>
          </a:p>
          <a:p>
            <a:r>
              <a:rPr lang="en-US" sz="1800" dirty="0">
                <a:solidFill>
                  <a:schemeClr val="bg1"/>
                </a:solidFill>
                <a:latin typeface="Avenir Light" charset="0"/>
                <a:ea typeface="Avenir Light" charset="0"/>
                <a:cs typeface="Avenir Light" charset="0"/>
              </a:rPr>
              <a:t>https://</a:t>
            </a:r>
            <a:r>
              <a:rPr lang="en-US" sz="1800" dirty="0" err="1">
                <a:solidFill>
                  <a:schemeClr val="bg1"/>
                </a:solidFill>
                <a:latin typeface="Avenir Light" charset="0"/>
                <a:ea typeface="Avenir Light" charset="0"/>
                <a:cs typeface="Avenir Light" charset="0"/>
              </a:rPr>
              <a:t>github.com</a:t>
            </a:r>
            <a:r>
              <a:rPr lang="en-US" sz="1800" dirty="0">
                <a:solidFill>
                  <a:schemeClr val="bg1"/>
                </a:solidFill>
                <a:latin typeface="Avenir Light" charset="0"/>
                <a:ea typeface="Avenir Light" charset="0"/>
                <a:cs typeface="Avenir Light" charset="0"/>
              </a:rPr>
              <a:t>/</a:t>
            </a:r>
            <a:r>
              <a:rPr lang="en-US" sz="1800" dirty="0" err="1">
                <a:solidFill>
                  <a:schemeClr val="bg1"/>
                </a:solidFill>
                <a:latin typeface="Avenir Light" charset="0"/>
                <a:ea typeface="Avenir Light" charset="0"/>
                <a:cs typeface="Avenir Light" charset="0"/>
              </a:rPr>
              <a:t>rhedgpeth</a:t>
            </a:r>
            <a:r>
              <a:rPr lang="en-US" sz="1800" dirty="0">
                <a:solidFill>
                  <a:schemeClr val="bg1"/>
                </a:solidFill>
                <a:latin typeface="Avenir Light" charset="0"/>
                <a:ea typeface="Avenir Light" charset="0"/>
                <a:cs typeface="Avenir Light" charset="0"/>
              </a:rPr>
              <a:t>/</a:t>
            </a:r>
            <a:r>
              <a:rPr lang="en-US" sz="1800" dirty="0" err="1">
                <a:solidFill>
                  <a:schemeClr val="bg1"/>
                </a:solidFill>
                <a:latin typeface="Avenir Light" charset="0"/>
                <a:ea typeface="Avenir Light" charset="0"/>
                <a:cs typeface="Avenir Light" charset="0"/>
              </a:rPr>
              <a:t>BrainTree</a:t>
            </a:r>
            <a:r>
              <a:rPr lang="en-US" sz="1800" dirty="0">
                <a:solidFill>
                  <a:schemeClr val="bg1"/>
                </a:solidFill>
                <a:latin typeface="Avenir Light" charset="0"/>
                <a:ea typeface="Avenir Light" charset="0"/>
                <a:cs typeface="Avenir Light" charset="0"/>
              </a:rPr>
              <a:t>-Xamarin.iOS-Binding</a:t>
            </a:r>
            <a:endParaRPr lang="en-US" sz="1800" dirty="0" smtClean="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31720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4" name="Content Placeholder 3"/>
          <p:cNvSpPr>
            <a:spLocks noGrp="1"/>
          </p:cNvSpPr>
          <p:nvPr>
            <p:ph idx="1"/>
          </p:nvPr>
        </p:nvSpPr>
        <p:spPr>
          <a:xfrm>
            <a:off x="457200" y="1004242"/>
            <a:ext cx="8229600" cy="3687501"/>
          </a:xfrm>
        </p:spPr>
        <p:txBody>
          <a:bodyPr>
            <a:normAutofit/>
          </a:bodyPr>
          <a:lstStyle/>
          <a:p>
            <a:r>
              <a:rPr lang="en-US" sz="2600" dirty="0" smtClean="0">
                <a:solidFill>
                  <a:schemeClr val="bg1"/>
                </a:solidFill>
              </a:rPr>
              <a:t>Xamarin </a:t>
            </a:r>
            <a:r>
              <a:rPr lang="en-US" sz="2600" dirty="0" smtClean="0">
                <a:solidFill>
                  <a:schemeClr val="bg1"/>
                </a:solidFill>
              </a:rPr>
              <a:t>documentation</a:t>
            </a:r>
          </a:p>
          <a:p>
            <a:r>
              <a:rPr lang="en-US" sz="2600" dirty="0" smtClean="0">
                <a:solidFill>
                  <a:schemeClr val="bg1"/>
                </a:solidFill>
              </a:rPr>
              <a:t>Various (Github) examples</a:t>
            </a:r>
            <a:endParaRPr lang="en-US" sz="2600" dirty="0" smtClean="0">
              <a:solidFill>
                <a:schemeClr val="bg1"/>
              </a:solidFill>
            </a:endParaRPr>
          </a:p>
          <a:p>
            <a:r>
              <a:rPr lang="en-US" sz="2600" dirty="0" smtClean="0">
                <a:solidFill>
                  <a:schemeClr val="bg1"/>
                </a:solidFill>
              </a:rPr>
              <a:t>Me!</a:t>
            </a:r>
          </a:p>
          <a:p>
            <a:pPr lvl="1">
              <a:buFont typeface="Arial" charset="0"/>
              <a:buChar char="•"/>
            </a:pPr>
            <a:r>
              <a:rPr lang="en-US" sz="2600" dirty="0" smtClean="0">
                <a:solidFill>
                  <a:srgbClr val="FFC000"/>
                </a:solidFill>
              </a:rPr>
              <a:t>rob@hedgpethconsulting.com</a:t>
            </a:r>
          </a:p>
          <a:p>
            <a:pPr lvl="1">
              <a:buFont typeface="Arial" charset="0"/>
              <a:buChar char="•"/>
            </a:pPr>
            <a:r>
              <a:rPr lang="en-US" sz="2600" dirty="0" smtClean="0">
                <a:solidFill>
                  <a:schemeClr val="bg1"/>
                </a:solidFill>
              </a:rPr>
              <a:t>@robhedgpeth</a:t>
            </a:r>
            <a:endParaRPr lang="en-US" sz="2600" dirty="0" smtClean="0">
              <a:solidFill>
                <a:schemeClr val="bg1"/>
              </a:solidFill>
            </a:endParaRPr>
          </a:p>
          <a:p>
            <a:pPr marL="0" indent="0">
              <a:buNone/>
            </a:pPr>
            <a:endParaRPr lang="en-US" sz="2200" dirty="0">
              <a:solidFill>
                <a:schemeClr val="bg1"/>
              </a:solidFill>
            </a:endParaRPr>
          </a:p>
          <a:p>
            <a:pPr marL="0" indent="0">
              <a:buNone/>
            </a:pPr>
            <a:endParaRPr lang="en-US" sz="2200" dirty="0">
              <a:solidFill>
                <a:schemeClr val="bg1"/>
              </a:solidFill>
            </a:endParaRPr>
          </a:p>
        </p:txBody>
      </p:sp>
    </p:spTree>
    <p:extLst>
      <p:ext uri="{BB962C8B-B14F-4D97-AF65-F5344CB8AC3E}">
        <p14:creationId xmlns:p14="http://schemas.microsoft.com/office/powerpoint/2010/main" val="12532418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Xamarin?</a:t>
            </a:r>
            <a:endParaRPr lang="en-US" dirty="0"/>
          </a:p>
        </p:txBody>
      </p:sp>
      <p:pic>
        <p:nvPicPr>
          <p:cNvPr id="4" name="Picture 3"/>
          <p:cNvPicPr>
            <a:picLocks noChangeAspect="1"/>
          </p:cNvPicPr>
          <p:nvPr/>
        </p:nvPicPr>
        <p:blipFill>
          <a:blip r:embed="rId3"/>
          <a:stretch>
            <a:fillRect/>
          </a:stretch>
        </p:blipFill>
        <p:spPr>
          <a:xfrm>
            <a:off x="496229" y="1070979"/>
            <a:ext cx="8151541" cy="3157838"/>
          </a:xfrm>
          <a:prstGeom prst="rect">
            <a:avLst/>
          </a:prstGeom>
        </p:spPr>
      </p:pic>
    </p:spTree>
    <p:extLst>
      <p:ext uri="{BB962C8B-B14F-4D97-AF65-F5344CB8AC3E}">
        <p14:creationId xmlns:p14="http://schemas.microsoft.com/office/powerpoint/2010/main" val="13026917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Xamarin.iOS?</a:t>
            </a:r>
            <a:endParaRPr lang="en-US" dirty="0"/>
          </a:p>
        </p:txBody>
      </p:sp>
      <p:sp>
        <p:nvSpPr>
          <p:cNvPr id="3" name="Content Placeholder 2"/>
          <p:cNvSpPr>
            <a:spLocks noGrp="1"/>
          </p:cNvSpPr>
          <p:nvPr>
            <p:ph idx="1"/>
          </p:nvPr>
        </p:nvSpPr>
        <p:spPr>
          <a:xfrm>
            <a:off x="457200" y="1004243"/>
            <a:ext cx="8229600" cy="1460177"/>
          </a:xfrm>
        </p:spPr>
        <p:txBody>
          <a:bodyPr>
            <a:normAutofit/>
          </a:bodyPr>
          <a:lstStyle/>
          <a:p>
            <a:pPr marL="0" indent="0">
              <a:buNone/>
            </a:pPr>
            <a:r>
              <a:rPr lang="en-US" dirty="0">
                <a:solidFill>
                  <a:schemeClr val="bg1"/>
                </a:solidFill>
              </a:rPr>
              <a:t>C# is ahead-of-time (AOT) compiled to ARM assembly language. The .NET framework is included, with unused classes being stripped out during linking to reduce the application size. </a:t>
            </a:r>
          </a:p>
        </p:txBody>
      </p:sp>
      <p:pic>
        <p:nvPicPr>
          <p:cNvPr id="4" name="Picture 3"/>
          <p:cNvPicPr>
            <a:picLocks noChangeAspect="1"/>
          </p:cNvPicPr>
          <p:nvPr/>
        </p:nvPicPr>
        <p:blipFill>
          <a:blip r:embed="rId3"/>
          <a:stretch>
            <a:fillRect/>
          </a:stretch>
        </p:blipFill>
        <p:spPr>
          <a:xfrm>
            <a:off x="457200" y="2564780"/>
            <a:ext cx="8341112" cy="1957040"/>
          </a:xfrm>
          <a:prstGeom prst="rect">
            <a:avLst/>
          </a:prstGeom>
        </p:spPr>
      </p:pic>
    </p:spTree>
    <p:extLst>
      <p:ext uri="{BB962C8B-B14F-4D97-AF65-F5344CB8AC3E}">
        <p14:creationId xmlns:p14="http://schemas.microsoft.com/office/powerpoint/2010/main" val="1999614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Xamarin.iOS?</a:t>
            </a:r>
            <a:endParaRPr lang="en-US" dirty="0"/>
          </a:p>
        </p:txBody>
      </p:sp>
      <p:sp>
        <p:nvSpPr>
          <p:cNvPr id="3" name="Content Placeholder 2"/>
          <p:cNvSpPr>
            <a:spLocks noGrp="1"/>
          </p:cNvSpPr>
          <p:nvPr>
            <p:ph idx="1"/>
          </p:nvPr>
        </p:nvSpPr>
        <p:spPr>
          <a:xfrm>
            <a:off x="457200" y="1004243"/>
            <a:ext cx="8229600" cy="3393586"/>
          </a:xfrm>
        </p:spPr>
        <p:txBody>
          <a:bodyPr>
            <a:normAutofit/>
          </a:bodyPr>
          <a:lstStyle/>
          <a:p>
            <a:r>
              <a:rPr lang="en-US" dirty="0" smtClean="0">
                <a:solidFill>
                  <a:schemeClr val="bg1"/>
                </a:solidFill>
              </a:rPr>
              <a:t>Written in a common language; C#</a:t>
            </a:r>
          </a:p>
          <a:p>
            <a:r>
              <a:rPr lang="en-US" dirty="0" smtClean="0">
                <a:solidFill>
                  <a:schemeClr val="bg1"/>
                </a:solidFill>
              </a:rPr>
              <a:t>Potentially large amount of code sharing through the use of .NET features such as shared projects and Portable Class Libraries (PCL’s)</a:t>
            </a:r>
          </a:p>
          <a:p>
            <a:pPr lvl="1"/>
            <a:r>
              <a:rPr lang="en-US" sz="1800" dirty="0" smtClean="0">
                <a:solidFill>
                  <a:schemeClr val="bg1"/>
                </a:solidFill>
              </a:rPr>
              <a:t>Nuget packages </a:t>
            </a:r>
          </a:p>
          <a:p>
            <a:pPr lvl="1"/>
            <a:r>
              <a:rPr lang="en-US" sz="1800" dirty="0" smtClean="0">
                <a:solidFill>
                  <a:schemeClr val="bg1"/>
                </a:solidFill>
              </a:rPr>
              <a:t>Components </a:t>
            </a:r>
            <a:r>
              <a:rPr lang="en-US" sz="1800" dirty="0" smtClean="0">
                <a:solidFill>
                  <a:schemeClr val="bg1"/>
                </a:solidFill>
              </a:rPr>
              <a:t>store</a:t>
            </a:r>
          </a:p>
          <a:p>
            <a:r>
              <a:rPr lang="en-US" dirty="0" smtClean="0">
                <a:solidFill>
                  <a:schemeClr val="bg1"/>
                </a:solidFill>
              </a:rPr>
              <a:t>Testing Integration</a:t>
            </a:r>
          </a:p>
          <a:p>
            <a:r>
              <a:rPr lang="en-US" dirty="0" smtClean="0">
                <a:solidFill>
                  <a:schemeClr val="bg1"/>
                </a:solidFill>
              </a:rPr>
              <a:t>Develop with Visual Studio or </a:t>
            </a:r>
            <a:r>
              <a:rPr lang="en-US" smtClean="0">
                <a:solidFill>
                  <a:schemeClr val="bg1"/>
                </a:solidFill>
              </a:rPr>
              <a:t>Xamarin Studio IDEs</a:t>
            </a:r>
            <a:endParaRPr lang="en-US" dirty="0">
              <a:solidFill>
                <a:schemeClr val="bg1"/>
              </a:solidFill>
            </a:endParaRPr>
          </a:p>
        </p:txBody>
      </p:sp>
    </p:spTree>
    <p:extLst>
      <p:ext uri="{BB962C8B-B14F-4D97-AF65-F5344CB8AC3E}">
        <p14:creationId xmlns:p14="http://schemas.microsoft.com/office/powerpoint/2010/main" val="662557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Packages and Components</a:t>
            </a:r>
            <a:endParaRPr lang="en-US" dirty="0"/>
          </a:p>
        </p:txBody>
      </p:sp>
      <p:sp>
        <p:nvSpPr>
          <p:cNvPr id="3" name="Content Placeholder 2"/>
          <p:cNvSpPr>
            <a:spLocks noGrp="1"/>
          </p:cNvSpPr>
          <p:nvPr>
            <p:ph idx="1"/>
          </p:nvPr>
        </p:nvSpPr>
        <p:spPr>
          <a:xfrm>
            <a:off x="457200" y="1004242"/>
            <a:ext cx="8229600" cy="2174387"/>
          </a:xfrm>
        </p:spPr>
        <p:txBody>
          <a:bodyPr>
            <a:normAutofit/>
          </a:bodyPr>
          <a:lstStyle/>
          <a:p>
            <a:r>
              <a:rPr lang="en-US" sz="2000" dirty="0">
                <a:solidFill>
                  <a:schemeClr val="bg1"/>
                </a:solidFill>
              </a:rPr>
              <a:t>Xamarin Components provide a variety of different components to use </a:t>
            </a:r>
            <a:r>
              <a:rPr lang="en-US" sz="2000" dirty="0" smtClean="0">
                <a:solidFill>
                  <a:schemeClr val="bg1"/>
                </a:solidFill>
              </a:rPr>
              <a:t>in </a:t>
            </a:r>
            <a:r>
              <a:rPr lang="en-US" sz="2000" i="1" dirty="0" smtClean="0">
                <a:solidFill>
                  <a:schemeClr val="bg1"/>
                </a:solidFill>
              </a:rPr>
              <a:t>Xamarin.iOS</a:t>
            </a:r>
            <a:r>
              <a:rPr lang="en-US" sz="2000" dirty="0">
                <a:solidFill>
                  <a:schemeClr val="bg1"/>
                </a:solidFill>
              </a:rPr>
              <a:t> and </a:t>
            </a:r>
            <a:r>
              <a:rPr lang="en-US" sz="2000" i="1" dirty="0">
                <a:solidFill>
                  <a:schemeClr val="bg1"/>
                </a:solidFill>
              </a:rPr>
              <a:t>Xamarin.Android</a:t>
            </a:r>
            <a:r>
              <a:rPr lang="en-US" sz="2000" dirty="0">
                <a:solidFill>
                  <a:schemeClr val="bg1"/>
                </a:solidFill>
              </a:rPr>
              <a:t> applications. Components range from user interface controls to code libraries, as well as user interface themes. They allow applications built on Xamarin to create rich user experiences and integrate with </a:t>
            </a:r>
            <a:r>
              <a:rPr lang="en-US" sz="2000" dirty="0" smtClean="0">
                <a:solidFill>
                  <a:schemeClr val="bg1"/>
                </a:solidFill>
              </a:rPr>
              <a:t>many </a:t>
            </a:r>
            <a:r>
              <a:rPr lang="en-US" sz="2000" dirty="0">
                <a:solidFill>
                  <a:schemeClr val="bg1"/>
                </a:solidFill>
              </a:rPr>
              <a:t>different third party services with very little work</a:t>
            </a:r>
            <a:r>
              <a:rPr lang="en-US" sz="2000" dirty="0" smtClean="0">
                <a:solidFill>
                  <a:schemeClr val="bg1"/>
                </a:solidFill>
              </a:rPr>
              <a:t>.</a:t>
            </a:r>
          </a:p>
          <a:p>
            <a:r>
              <a:rPr lang="en-US" sz="2000" dirty="0" smtClean="0">
                <a:solidFill>
                  <a:schemeClr val="bg1"/>
                </a:solidFill>
              </a:rPr>
              <a:t>Nuget Packages</a:t>
            </a:r>
            <a:endParaRPr lang="en-US" sz="2200" dirty="0">
              <a:solidFill>
                <a:schemeClr val="bg1"/>
              </a:solidFill>
            </a:endParaRPr>
          </a:p>
        </p:txBody>
      </p:sp>
      <p:pic>
        <p:nvPicPr>
          <p:cNvPr id="4" name="Picture 3"/>
          <p:cNvPicPr>
            <a:picLocks noChangeAspect="1"/>
          </p:cNvPicPr>
          <p:nvPr/>
        </p:nvPicPr>
        <p:blipFill>
          <a:blip r:embed="rId3"/>
          <a:stretch>
            <a:fillRect/>
          </a:stretch>
        </p:blipFill>
        <p:spPr>
          <a:xfrm>
            <a:off x="3755572" y="2902045"/>
            <a:ext cx="3625849" cy="2012854"/>
          </a:xfrm>
          <a:prstGeom prst="rect">
            <a:avLst/>
          </a:prstGeom>
        </p:spPr>
      </p:pic>
    </p:spTree>
    <p:extLst>
      <p:ext uri="{BB962C8B-B14F-4D97-AF65-F5344CB8AC3E}">
        <p14:creationId xmlns:p14="http://schemas.microsoft.com/office/powerpoint/2010/main" val="20144398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that compare to native options?</a:t>
            </a:r>
            <a:endParaRPr lang="en-US" dirty="0"/>
          </a:p>
        </p:txBody>
      </p:sp>
      <p:sp>
        <p:nvSpPr>
          <p:cNvPr id="5" name="Content Placeholder 2"/>
          <p:cNvSpPr>
            <a:spLocks noGrp="1"/>
          </p:cNvSpPr>
          <p:nvPr>
            <p:ph idx="1"/>
          </p:nvPr>
        </p:nvSpPr>
        <p:spPr>
          <a:xfrm>
            <a:off x="457200" y="1004242"/>
            <a:ext cx="8229600" cy="2174387"/>
          </a:xfrm>
        </p:spPr>
        <p:txBody>
          <a:bodyPr>
            <a:normAutofit/>
          </a:bodyPr>
          <a:lstStyle/>
          <a:p>
            <a:r>
              <a:rPr lang="en-US" sz="2000" dirty="0" smtClean="0">
                <a:solidFill>
                  <a:schemeClr val="bg1"/>
                </a:solidFill>
              </a:rPr>
              <a:t>400+ Components </a:t>
            </a:r>
          </a:p>
          <a:p>
            <a:r>
              <a:rPr lang="en-US" sz="2000" dirty="0" smtClean="0">
                <a:solidFill>
                  <a:schemeClr val="bg1"/>
                </a:solidFill>
              </a:rPr>
              <a:t>Hundreds of iOS accessible packages</a:t>
            </a:r>
          </a:p>
          <a:p>
            <a:r>
              <a:rPr lang="en-US" sz="2000" dirty="0" smtClean="0">
                <a:solidFill>
                  <a:schemeClr val="bg1"/>
                </a:solidFill>
              </a:rPr>
              <a:t>4650+ Cocoa Controls</a:t>
            </a:r>
          </a:p>
          <a:p>
            <a:r>
              <a:rPr lang="en-US" sz="2000" dirty="0" smtClean="0">
                <a:solidFill>
                  <a:schemeClr val="bg1"/>
                </a:solidFill>
              </a:rPr>
              <a:t>18K+ </a:t>
            </a:r>
            <a:r>
              <a:rPr lang="en-US" sz="2000" dirty="0" smtClean="0">
                <a:solidFill>
                  <a:schemeClr val="bg1"/>
                </a:solidFill>
              </a:rPr>
              <a:t>CocoaPods</a:t>
            </a:r>
          </a:p>
          <a:p>
            <a:endParaRPr lang="en-US" sz="2200" dirty="0">
              <a:solidFill>
                <a:schemeClr val="bg1"/>
              </a:solidFill>
            </a:endParaRPr>
          </a:p>
        </p:txBody>
      </p:sp>
      <p:pic>
        <p:nvPicPr>
          <p:cNvPr id="6" name="Picture 5"/>
          <p:cNvPicPr>
            <a:picLocks noChangeAspect="1"/>
          </p:cNvPicPr>
          <p:nvPr/>
        </p:nvPicPr>
        <p:blipFill>
          <a:blip r:embed="rId3"/>
          <a:stretch>
            <a:fillRect/>
          </a:stretch>
        </p:blipFill>
        <p:spPr>
          <a:xfrm>
            <a:off x="433195" y="2948214"/>
            <a:ext cx="4223657" cy="1513477"/>
          </a:xfrm>
          <a:prstGeom prst="rect">
            <a:avLst/>
          </a:prstGeom>
        </p:spPr>
      </p:pic>
      <p:pic>
        <p:nvPicPr>
          <p:cNvPr id="7" name="Picture 6"/>
          <p:cNvPicPr>
            <a:picLocks noChangeAspect="1"/>
          </p:cNvPicPr>
          <p:nvPr/>
        </p:nvPicPr>
        <p:blipFill>
          <a:blip r:embed="rId4"/>
          <a:stretch>
            <a:fillRect/>
          </a:stretch>
        </p:blipFill>
        <p:spPr>
          <a:xfrm>
            <a:off x="4928995" y="2948214"/>
            <a:ext cx="3638062" cy="1416957"/>
          </a:xfrm>
          <a:prstGeom prst="rect">
            <a:avLst/>
          </a:prstGeom>
        </p:spPr>
      </p:pic>
    </p:spTree>
    <p:extLst>
      <p:ext uri="{BB962C8B-B14F-4D97-AF65-F5344CB8AC3E}">
        <p14:creationId xmlns:p14="http://schemas.microsoft.com/office/powerpoint/2010/main" val="149062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75294</TotalTime>
  <Words>2300</Words>
  <Application>Microsoft Macintosh PowerPoint</Application>
  <PresentationFormat>On-screen Show (16:9)</PresentationFormat>
  <Paragraphs>355</Paragraphs>
  <Slides>42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Avenir Light</vt:lpstr>
      <vt:lpstr>Calibri</vt:lpstr>
      <vt:lpstr>Calibri Light</vt:lpstr>
      <vt:lpstr>Helvetica Light</vt:lpstr>
      <vt:lpstr>Wingdings</vt:lpstr>
      <vt:lpstr>Arial</vt:lpstr>
      <vt:lpstr>1_Office Theme</vt:lpstr>
      <vt:lpstr>PowerPoint Presentation</vt:lpstr>
      <vt:lpstr>Xamarin.iOS: Binding native libraries</vt:lpstr>
      <vt:lpstr>PowerPoint Presentation</vt:lpstr>
      <vt:lpstr>What is Xamarin?</vt:lpstr>
      <vt:lpstr>What is Xamarin?</vt:lpstr>
      <vt:lpstr>What is Xamarin.iOS?</vt:lpstr>
      <vt:lpstr>Why use Xamarin.iOS?</vt:lpstr>
      <vt:lpstr>Packages and Components</vt:lpstr>
      <vt:lpstr>How does that compare to native options?</vt:lpstr>
      <vt:lpstr>How does that compare to native options?</vt:lpstr>
      <vt:lpstr>So what can be done?</vt:lpstr>
      <vt:lpstr>Option #1: Porting the Objective-C code</vt:lpstr>
      <vt:lpstr>Option #2: Xamarin.iOS Binding</vt:lpstr>
      <vt:lpstr>Under the hood</vt:lpstr>
      <vt:lpstr>Xamarin.iOS Binding Project</vt:lpstr>
      <vt:lpstr>Xamarin.iOS Binding Project</vt:lpstr>
      <vt:lpstr>Xamarin.iOS Binding Projects</vt:lpstr>
      <vt:lpstr>Xamarin.iOS Binding Projects</vt:lpstr>
      <vt:lpstr>libNative.a</vt:lpstr>
      <vt:lpstr>libNative.linkwith.cs</vt:lpstr>
      <vt:lpstr>libNative.linkwith.cs</vt:lpstr>
      <vt:lpstr>ApiDefinition.cs</vt:lpstr>
      <vt:lpstr>StructsAndEnums.cs</vt:lpstr>
      <vt:lpstr>Extra.cs</vt:lpstr>
      <vt:lpstr>Where’s the beef?</vt:lpstr>
      <vt:lpstr>Binding Classes</vt:lpstr>
      <vt:lpstr>Binding Classes</vt:lpstr>
      <vt:lpstr>Binding Protocols</vt:lpstr>
      <vt:lpstr>Binding Protocols</vt:lpstr>
      <vt:lpstr>Binding Constructors</vt:lpstr>
      <vt:lpstr>Binding Constructors</vt:lpstr>
      <vt:lpstr>Binding Methods</vt:lpstr>
      <vt:lpstr>Binding Methods</vt:lpstr>
      <vt:lpstr>Binding Properties</vt:lpstr>
      <vt:lpstr>Binding Blocks</vt:lpstr>
      <vt:lpstr>Wow, that was a lot of sh..stuff!</vt:lpstr>
      <vt:lpstr>Objective Sharpie</vt:lpstr>
      <vt:lpstr>Objective Sharpie</vt:lpstr>
      <vt:lpstr>Using the bindings</vt:lpstr>
      <vt:lpstr>PowerPoint Presentation</vt:lpstr>
      <vt:lpstr>Resources</vt:lpstr>
      <vt:lpstr>PowerPoint Presentation</vt:lpstr>
    </vt:vector>
  </TitlesOfParts>
  <Manager/>
  <Company>Xamarin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Deck 2015</dc:title>
  <dc:subject/>
  <dc:creator>Bora Cobanoglu</dc:creator>
  <cp:keywords/>
  <dc:description/>
  <cp:lastModifiedBy>Rob Hedgpeth</cp:lastModifiedBy>
  <cp:revision>1436</cp:revision>
  <cp:lastPrinted>2015-11-02T04:10:54Z</cp:lastPrinted>
  <dcterms:created xsi:type="dcterms:W3CDTF">2010-04-12T23:12:02Z</dcterms:created>
  <dcterms:modified xsi:type="dcterms:W3CDTF">2016-06-24T15:01:32Z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